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1.xml" ContentType="application/vnd.openxmlformats-officedocument.drawingml.chartshapes+xml"/>
  <Override PartName="/ppt/notesSlides/notesSlide7.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drawings/drawing2.xml" ContentType="application/vnd.openxmlformats-officedocument.drawingml.chartshapes+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33"/>
  </p:notesMasterIdLst>
  <p:sldIdLst>
    <p:sldId id="256" r:id="rId2"/>
    <p:sldId id="257" r:id="rId3"/>
    <p:sldId id="258" r:id="rId4"/>
    <p:sldId id="416" r:id="rId5"/>
    <p:sldId id="361" r:id="rId6"/>
    <p:sldId id="417" r:id="rId7"/>
    <p:sldId id="418" r:id="rId8"/>
    <p:sldId id="419" r:id="rId9"/>
    <p:sldId id="421" r:id="rId10"/>
    <p:sldId id="422" r:id="rId11"/>
    <p:sldId id="420" r:id="rId12"/>
    <p:sldId id="423" r:id="rId13"/>
    <p:sldId id="424" r:id="rId14"/>
    <p:sldId id="436" r:id="rId15"/>
    <p:sldId id="437" r:id="rId16"/>
    <p:sldId id="438" r:id="rId17"/>
    <p:sldId id="439" r:id="rId18"/>
    <p:sldId id="425" r:id="rId19"/>
    <p:sldId id="426" r:id="rId20"/>
    <p:sldId id="427" r:id="rId21"/>
    <p:sldId id="428" r:id="rId22"/>
    <p:sldId id="440" r:id="rId23"/>
    <p:sldId id="441" r:id="rId24"/>
    <p:sldId id="442" r:id="rId25"/>
    <p:sldId id="443" r:id="rId26"/>
    <p:sldId id="444" r:id="rId27"/>
    <p:sldId id="445" r:id="rId28"/>
    <p:sldId id="446" r:id="rId29"/>
    <p:sldId id="447" r:id="rId30"/>
    <p:sldId id="448" r:id="rId31"/>
    <p:sldId id="449" r:id="rId3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7199EB3-5712-4DD6-951F-3294395C9C4A}" v="30" dt="2024-04-22T18:35:13.57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021" autoAdjust="0"/>
    <p:restoredTop sz="94660"/>
  </p:normalViewPr>
  <p:slideViewPr>
    <p:cSldViewPr snapToGrid="0">
      <p:cViewPr varScale="1">
        <p:scale>
          <a:sx n="94" d="100"/>
          <a:sy n="94" d="100"/>
        </p:scale>
        <p:origin x="528" y="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microsoft.com/office/2015/10/relationships/revisionInfo" Target="revisionInfo.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odrin Daranga" userId="565dc176-98a5-45ab-9ab6-433b8273ca16" providerId="ADAL" clId="{47199EB3-5712-4DD6-951F-3294395C9C4A}"/>
    <pc:docChg chg="undo custSel addSld delSld modSld">
      <pc:chgData name="Codrin Daranga" userId="565dc176-98a5-45ab-9ab6-433b8273ca16" providerId="ADAL" clId="{47199EB3-5712-4DD6-951F-3294395C9C4A}" dt="2024-04-22T18:35:13.571" v="1856" actId="255"/>
      <pc:docMkLst>
        <pc:docMk/>
      </pc:docMkLst>
      <pc:sldChg chg="addSp delSp modSp mod setBg addAnim delAnim">
        <pc:chgData name="Codrin Daranga" userId="565dc176-98a5-45ab-9ab6-433b8273ca16" providerId="ADAL" clId="{47199EB3-5712-4DD6-951F-3294395C9C4A}" dt="2024-04-22T18:35:13.571" v="1856" actId="255"/>
        <pc:sldMkLst>
          <pc:docMk/>
          <pc:sldMk cId="4156629326" sldId="256"/>
        </pc:sldMkLst>
        <pc:spChg chg="mod">
          <ac:chgData name="Codrin Daranga" userId="565dc176-98a5-45ab-9ab6-433b8273ca16" providerId="ADAL" clId="{47199EB3-5712-4DD6-951F-3294395C9C4A}" dt="2024-04-22T18:34:56.882" v="1854" actId="122"/>
          <ac:spMkLst>
            <pc:docMk/>
            <pc:sldMk cId="4156629326" sldId="256"/>
            <ac:spMk id="2" creationId="{621C2961-F322-E47A-53E9-AACE05F57A9D}"/>
          </ac:spMkLst>
        </pc:spChg>
        <pc:spChg chg="mod">
          <ac:chgData name="Codrin Daranga" userId="565dc176-98a5-45ab-9ab6-433b8273ca16" providerId="ADAL" clId="{47199EB3-5712-4DD6-951F-3294395C9C4A}" dt="2024-04-22T18:35:13.571" v="1856" actId="255"/>
          <ac:spMkLst>
            <pc:docMk/>
            <pc:sldMk cId="4156629326" sldId="256"/>
            <ac:spMk id="3" creationId="{B3A650EF-CF92-5E54-B2C2-520CF5EC0933}"/>
          </ac:spMkLst>
        </pc:spChg>
        <pc:spChg chg="add del">
          <ac:chgData name="Codrin Daranga" userId="565dc176-98a5-45ab-9ab6-433b8273ca16" providerId="ADAL" clId="{47199EB3-5712-4DD6-951F-3294395C9C4A}" dt="2024-04-22T18:32:00.540" v="1834" actId="26606"/>
          <ac:spMkLst>
            <pc:docMk/>
            <pc:sldMk cId="4156629326" sldId="256"/>
            <ac:spMk id="5" creationId="{6F5A5072-7B47-4D32-B52A-4EBBF590B8A5}"/>
          </ac:spMkLst>
        </pc:spChg>
        <pc:spChg chg="add del">
          <ac:chgData name="Codrin Daranga" userId="565dc176-98a5-45ab-9ab6-433b8273ca16" providerId="ADAL" clId="{47199EB3-5712-4DD6-951F-3294395C9C4A}" dt="2024-04-22T18:32:00.540" v="1834" actId="26606"/>
          <ac:spMkLst>
            <pc:docMk/>
            <pc:sldMk cId="4156629326" sldId="256"/>
            <ac:spMk id="6" creationId="{9715DAF0-AE1B-46C9-8A6B-DB2AA05AB91D}"/>
          </ac:spMkLst>
        </pc:spChg>
        <pc:spChg chg="add del">
          <ac:chgData name="Codrin Daranga" userId="565dc176-98a5-45ab-9ab6-433b8273ca16" providerId="ADAL" clId="{47199EB3-5712-4DD6-951F-3294395C9C4A}" dt="2024-04-22T18:32:00.540" v="1834" actId="26606"/>
          <ac:spMkLst>
            <pc:docMk/>
            <pc:sldMk cId="4156629326" sldId="256"/>
            <ac:spMk id="7" creationId="{6016219D-510E-4184-9090-6D5578A87BD1}"/>
          </ac:spMkLst>
        </pc:spChg>
        <pc:spChg chg="add del">
          <ac:chgData name="Codrin Daranga" userId="565dc176-98a5-45ab-9ab6-433b8273ca16" providerId="ADAL" clId="{47199EB3-5712-4DD6-951F-3294395C9C4A}" dt="2024-04-22T18:30:52.087" v="1829" actId="26606"/>
          <ac:spMkLst>
            <pc:docMk/>
            <pc:sldMk cId="4156629326" sldId="256"/>
            <ac:spMk id="8" creationId="{43C48B49-6135-48B6-AC0F-97E5D8D1F03F}"/>
          </ac:spMkLst>
        </pc:spChg>
        <pc:spChg chg="add del">
          <ac:chgData name="Codrin Daranga" userId="565dc176-98a5-45ab-9ab6-433b8273ca16" providerId="ADAL" clId="{47199EB3-5712-4DD6-951F-3294395C9C4A}" dt="2024-04-22T18:32:00.540" v="1834" actId="26606"/>
          <ac:spMkLst>
            <pc:docMk/>
            <pc:sldMk cId="4156629326" sldId="256"/>
            <ac:spMk id="9" creationId="{AFF4A713-7B75-4B21-90D7-5AB19547C728}"/>
          </ac:spMkLst>
        </pc:spChg>
        <pc:spChg chg="add del">
          <ac:chgData name="Codrin Daranga" userId="565dc176-98a5-45ab-9ab6-433b8273ca16" providerId="ADAL" clId="{47199EB3-5712-4DD6-951F-3294395C9C4A}" dt="2024-04-22T18:30:52.087" v="1829" actId="26606"/>
          <ac:spMkLst>
            <pc:docMk/>
            <pc:sldMk cId="4156629326" sldId="256"/>
            <ac:spMk id="10" creationId="{9715DAF0-AE1B-46C9-8A6B-DB2AA05AB91D}"/>
          </ac:spMkLst>
        </pc:spChg>
        <pc:spChg chg="add del">
          <ac:chgData name="Codrin Daranga" userId="565dc176-98a5-45ab-9ab6-433b8273ca16" providerId="ADAL" clId="{47199EB3-5712-4DD6-951F-3294395C9C4A}" dt="2024-04-22T18:32:00.540" v="1834" actId="26606"/>
          <ac:spMkLst>
            <pc:docMk/>
            <pc:sldMk cId="4156629326" sldId="256"/>
            <ac:spMk id="11" creationId="{DC631C0B-6DA6-4E57-8231-CE32B3434A7E}"/>
          </ac:spMkLst>
        </pc:spChg>
        <pc:spChg chg="add del">
          <ac:chgData name="Codrin Daranga" userId="565dc176-98a5-45ab-9ab6-433b8273ca16" providerId="ADAL" clId="{47199EB3-5712-4DD6-951F-3294395C9C4A}" dt="2024-04-22T18:30:52.087" v="1829" actId="26606"/>
          <ac:spMkLst>
            <pc:docMk/>
            <pc:sldMk cId="4156629326" sldId="256"/>
            <ac:spMk id="12" creationId="{DC631C0B-6DA6-4E57-8231-CE32B3434A7E}"/>
          </ac:spMkLst>
        </pc:spChg>
        <pc:spChg chg="add del">
          <ac:chgData name="Codrin Daranga" userId="565dc176-98a5-45ab-9ab6-433b8273ca16" providerId="ADAL" clId="{47199EB3-5712-4DD6-951F-3294395C9C4A}" dt="2024-04-22T18:30:52.087" v="1829" actId="26606"/>
          <ac:spMkLst>
            <pc:docMk/>
            <pc:sldMk cId="4156629326" sldId="256"/>
            <ac:spMk id="14" creationId="{F256AC18-FB41-4977-8B0C-F5082335AB7D}"/>
          </ac:spMkLst>
        </pc:spChg>
        <pc:spChg chg="add del">
          <ac:chgData name="Codrin Daranga" userId="565dc176-98a5-45ab-9ab6-433b8273ca16" providerId="ADAL" clId="{47199EB3-5712-4DD6-951F-3294395C9C4A}" dt="2024-04-22T18:30:52.087" v="1829" actId="26606"/>
          <ac:spMkLst>
            <pc:docMk/>
            <pc:sldMk cId="4156629326" sldId="256"/>
            <ac:spMk id="16" creationId="{AFF4A713-7B75-4B21-90D7-5AB19547C728}"/>
          </ac:spMkLst>
        </pc:spChg>
        <pc:spChg chg="add del">
          <ac:chgData name="Codrin Daranga" userId="565dc176-98a5-45ab-9ab6-433b8273ca16" providerId="ADAL" clId="{47199EB3-5712-4DD6-951F-3294395C9C4A}" dt="2024-04-22T18:32:00.540" v="1834" actId="26606"/>
          <ac:spMkLst>
            <pc:docMk/>
            <pc:sldMk cId="4156629326" sldId="256"/>
            <ac:spMk id="18" creationId="{C29501E6-A978-4A61-9689-9085AF97A53A}"/>
          </ac:spMkLst>
        </pc:spChg>
        <pc:spChg chg="add del">
          <ac:chgData name="Codrin Daranga" userId="565dc176-98a5-45ab-9ab6-433b8273ca16" providerId="ADAL" clId="{47199EB3-5712-4DD6-951F-3294395C9C4A}" dt="2024-04-22T18:32:30.494" v="1842" actId="26606"/>
          <ac:spMkLst>
            <pc:docMk/>
            <pc:sldMk cId="4156629326" sldId="256"/>
            <ac:spMk id="20" creationId="{934F1179-B481-4F9E-BCA3-AFB972070F83}"/>
          </ac:spMkLst>
        </pc:spChg>
        <pc:spChg chg="add del">
          <ac:chgData name="Codrin Daranga" userId="565dc176-98a5-45ab-9ab6-433b8273ca16" providerId="ADAL" clId="{47199EB3-5712-4DD6-951F-3294395C9C4A}" dt="2024-04-22T18:32:30.494" v="1842" actId="26606"/>
          <ac:spMkLst>
            <pc:docMk/>
            <pc:sldMk cId="4156629326" sldId="256"/>
            <ac:spMk id="21" creationId="{827DC2C4-B485-428A-BF4A-472D2967F47F}"/>
          </ac:spMkLst>
        </pc:spChg>
        <pc:spChg chg="add del">
          <ac:chgData name="Codrin Daranga" userId="565dc176-98a5-45ab-9ab6-433b8273ca16" providerId="ADAL" clId="{47199EB3-5712-4DD6-951F-3294395C9C4A}" dt="2024-04-22T18:32:30.494" v="1842" actId="26606"/>
          <ac:spMkLst>
            <pc:docMk/>
            <pc:sldMk cId="4156629326" sldId="256"/>
            <ac:spMk id="22" creationId="{EE04B5EB-F158-4507-90DD-BD23620C7CC9}"/>
          </ac:spMkLst>
        </pc:spChg>
      </pc:sldChg>
      <pc:sldChg chg="addSp delSp modSp mod setBg">
        <pc:chgData name="Codrin Daranga" userId="565dc176-98a5-45ab-9ab6-433b8273ca16" providerId="ADAL" clId="{47199EB3-5712-4DD6-951F-3294395C9C4A}" dt="2024-04-22T18:34:04.279" v="1850"/>
        <pc:sldMkLst>
          <pc:docMk/>
          <pc:sldMk cId="744535726" sldId="257"/>
        </pc:sldMkLst>
        <pc:spChg chg="mod">
          <ac:chgData name="Codrin Daranga" userId="565dc176-98a5-45ab-9ab6-433b8273ca16" providerId="ADAL" clId="{47199EB3-5712-4DD6-951F-3294395C9C4A}" dt="2024-04-22T18:34:04.279" v="1850"/>
          <ac:spMkLst>
            <pc:docMk/>
            <pc:sldMk cId="744535726" sldId="257"/>
            <ac:spMk id="2" creationId="{F29336D4-CC7E-1807-B9B8-7DD2073762A2}"/>
          </ac:spMkLst>
        </pc:spChg>
        <pc:spChg chg="mod">
          <ac:chgData name="Codrin Daranga" userId="565dc176-98a5-45ab-9ab6-433b8273ca16" providerId="ADAL" clId="{47199EB3-5712-4DD6-951F-3294395C9C4A}" dt="2024-04-22T18:34:04.279" v="1850"/>
          <ac:spMkLst>
            <pc:docMk/>
            <pc:sldMk cId="744535726" sldId="257"/>
            <ac:spMk id="3" creationId="{5E508775-80F6-2201-7043-968CA5EAE209}"/>
          </ac:spMkLst>
        </pc:spChg>
        <pc:spChg chg="add del">
          <ac:chgData name="Codrin Daranga" userId="565dc176-98a5-45ab-9ab6-433b8273ca16" providerId="ADAL" clId="{47199EB3-5712-4DD6-951F-3294395C9C4A}" dt="2024-04-22T18:32:22.735" v="1839" actId="26606"/>
          <ac:spMkLst>
            <pc:docMk/>
            <pc:sldMk cId="744535726" sldId="257"/>
            <ac:spMk id="5" creationId="{081EA652-8C6A-4E69-BEB9-170809474553}"/>
          </ac:spMkLst>
        </pc:spChg>
        <pc:spChg chg="add del">
          <ac:chgData name="Codrin Daranga" userId="565dc176-98a5-45ab-9ab6-433b8273ca16" providerId="ADAL" clId="{47199EB3-5712-4DD6-951F-3294395C9C4A}" dt="2024-04-22T18:32:22.735" v="1839" actId="26606"/>
          <ac:spMkLst>
            <pc:docMk/>
            <pc:sldMk cId="744535726" sldId="257"/>
            <ac:spMk id="6" creationId="{5298780A-33B9-4EA2-8F67-DE68AD62841B}"/>
          </ac:spMkLst>
        </pc:spChg>
        <pc:spChg chg="add del">
          <ac:chgData name="Codrin Daranga" userId="565dc176-98a5-45ab-9ab6-433b8273ca16" providerId="ADAL" clId="{47199EB3-5712-4DD6-951F-3294395C9C4A}" dt="2024-04-22T18:32:22.735" v="1839" actId="26606"/>
          <ac:spMkLst>
            <pc:docMk/>
            <pc:sldMk cId="744535726" sldId="257"/>
            <ac:spMk id="7" creationId="{7F488E8B-4E1E-4402-8935-D4E6C02615C7}"/>
          </ac:spMkLst>
        </pc:spChg>
        <pc:spChg chg="add del">
          <ac:chgData name="Codrin Daranga" userId="565dc176-98a5-45ab-9ab6-433b8273ca16" providerId="ADAL" clId="{47199EB3-5712-4DD6-951F-3294395C9C4A}" dt="2024-04-22T18:30:52.083" v="1828" actId="26606"/>
          <ac:spMkLst>
            <pc:docMk/>
            <pc:sldMk cId="744535726" sldId="257"/>
            <ac:spMk id="8" creationId="{1B15ED52-F352-441B-82BF-E0EA34836D08}"/>
          </ac:spMkLst>
        </pc:spChg>
        <pc:spChg chg="add del">
          <ac:chgData name="Codrin Daranga" userId="565dc176-98a5-45ab-9ab6-433b8273ca16" providerId="ADAL" clId="{47199EB3-5712-4DD6-951F-3294395C9C4A}" dt="2024-04-22T18:30:52.083" v="1828" actId="26606"/>
          <ac:spMkLst>
            <pc:docMk/>
            <pc:sldMk cId="744535726" sldId="257"/>
            <ac:spMk id="10" creationId="{3B2E3793-BFE6-45A2-9B7B-E18844431C99}"/>
          </ac:spMkLst>
        </pc:spChg>
        <pc:spChg chg="add del">
          <ac:chgData name="Codrin Daranga" userId="565dc176-98a5-45ab-9ab6-433b8273ca16" providerId="ADAL" clId="{47199EB3-5712-4DD6-951F-3294395C9C4A}" dt="2024-04-22T18:32:29.535" v="1841" actId="26606"/>
          <ac:spMkLst>
            <pc:docMk/>
            <pc:sldMk cId="744535726" sldId="257"/>
            <ac:spMk id="11" creationId="{081EA652-8C6A-4E69-BEB9-170809474553}"/>
          </ac:spMkLst>
        </pc:spChg>
        <pc:spChg chg="add del">
          <ac:chgData name="Codrin Daranga" userId="565dc176-98a5-45ab-9ab6-433b8273ca16" providerId="ADAL" clId="{47199EB3-5712-4DD6-951F-3294395C9C4A}" dt="2024-04-22T18:30:52.083" v="1828" actId="26606"/>
          <ac:spMkLst>
            <pc:docMk/>
            <pc:sldMk cId="744535726" sldId="257"/>
            <ac:spMk id="12" creationId="{BC4C4868-CB8F-4AF9-9CDB-8108F2C19B67}"/>
          </ac:spMkLst>
        </pc:spChg>
        <pc:spChg chg="add del">
          <ac:chgData name="Codrin Daranga" userId="565dc176-98a5-45ab-9ab6-433b8273ca16" providerId="ADAL" clId="{47199EB3-5712-4DD6-951F-3294395C9C4A}" dt="2024-04-22T18:32:29.535" v="1841" actId="26606"/>
          <ac:spMkLst>
            <pc:docMk/>
            <pc:sldMk cId="744535726" sldId="257"/>
            <ac:spMk id="13" creationId="{5298780A-33B9-4EA2-8F67-DE68AD62841B}"/>
          </ac:spMkLst>
        </pc:spChg>
        <pc:spChg chg="add del">
          <ac:chgData name="Codrin Daranga" userId="565dc176-98a5-45ab-9ab6-433b8273ca16" providerId="ADAL" clId="{47199EB3-5712-4DD6-951F-3294395C9C4A}" dt="2024-04-22T18:30:52.083" v="1828" actId="26606"/>
          <ac:spMkLst>
            <pc:docMk/>
            <pc:sldMk cId="744535726" sldId="257"/>
            <ac:spMk id="14" creationId="{375E0459-6403-40CD-989D-56A4407CA12E}"/>
          </ac:spMkLst>
        </pc:spChg>
        <pc:spChg chg="add del">
          <ac:chgData name="Codrin Daranga" userId="565dc176-98a5-45ab-9ab6-433b8273ca16" providerId="ADAL" clId="{47199EB3-5712-4DD6-951F-3294395C9C4A}" dt="2024-04-22T18:32:29.535" v="1841" actId="26606"/>
          <ac:spMkLst>
            <pc:docMk/>
            <pc:sldMk cId="744535726" sldId="257"/>
            <ac:spMk id="15" creationId="{7F488E8B-4E1E-4402-8935-D4E6C02615C7}"/>
          </ac:spMkLst>
        </pc:spChg>
        <pc:spChg chg="add del">
          <ac:chgData name="Codrin Daranga" userId="565dc176-98a5-45ab-9ab6-433b8273ca16" providerId="ADAL" clId="{47199EB3-5712-4DD6-951F-3294395C9C4A}" dt="2024-04-22T18:30:52.083" v="1828" actId="26606"/>
          <ac:spMkLst>
            <pc:docMk/>
            <pc:sldMk cId="744535726" sldId="257"/>
            <ac:spMk id="16" creationId="{53E5B1A8-3AC9-4BD1-9BBC-78CA94F2D1BA}"/>
          </ac:spMkLst>
        </pc:spChg>
        <pc:spChg chg="add del">
          <ac:chgData name="Codrin Daranga" userId="565dc176-98a5-45ab-9ab6-433b8273ca16" providerId="ADAL" clId="{47199EB3-5712-4DD6-951F-3294395C9C4A}" dt="2024-04-22T18:30:52.075" v="1826" actId="26606"/>
          <ac:spMkLst>
            <pc:docMk/>
            <pc:sldMk cId="744535726" sldId="257"/>
            <ac:spMk id="21" creationId="{70DFC902-7D23-471A-B557-B6B6917D7A0D}"/>
          </ac:spMkLst>
        </pc:spChg>
        <pc:spChg chg="add del">
          <ac:chgData name="Codrin Daranga" userId="565dc176-98a5-45ab-9ab6-433b8273ca16" providerId="ADAL" clId="{47199EB3-5712-4DD6-951F-3294395C9C4A}" dt="2024-04-22T18:30:52.075" v="1826" actId="26606"/>
          <ac:spMkLst>
            <pc:docMk/>
            <pc:sldMk cId="744535726" sldId="257"/>
            <ac:spMk id="23" creationId="{A55D5633-D557-4DCA-982C-FF36EB7A1C00}"/>
          </ac:spMkLst>
        </pc:spChg>
        <pc:spChg chg="add del">
          <ac:chgData name="Codrin Daranga" userId="565dc176-98a5-45ab-9ab6-433b8273ca16" providerId="ADAL" clId="{47199EB3-5712-4DD6-951F-3294395C9C4A}" dt="2024-04-22T18:30:52.075" v="1826" actId="26606"/>
          <ac:spMkLst>
            <pc:docMk/>
            <pc:sldMk cId="744535726" sldId="257"/>
            <ac:spMk id="25" creationId="{450D3AD2-FA80-415F-A9CE-54D884561CD7}"/>
          </ac:spMkLst>
        </pc:spChg>
        <pc:spChg chg="add del">
          <ac:chgData name="Codrin Daranga" userId="565dc176-98a5-45ab-9ab6-433b8273ca16" providerId="ADAL" clId="{47199EB3-5712-4DD6-951F-3294395C9C4A}" dt="2024-04-22T18:30:51.049" v="1823" actId="26606"/>
          <ac:spMkLst>
            <pc:docMk/>
            <pc:sldMk cId="744535726" sldId="257"/>
            <ac:spMk id="30" creationId="{1B15ED52-F352-441B-82BF-E0EA34836D08}"/>
          </ac:spMkLst>
        </pc:spChg>
        <pc:spChg chg="add del">
          <ac:chgData name="Codrin Daranga" userId="565dc176-98a5-45ab-9ab6-433b8273ca16" providerId="ADAL" clId="{47199EB3-5712-4DD6-951F-3294395C9C4A}" dt="2024-04-22T18:30:51.049" v="1823" actId="26606"/>
          <ac:spMkLst>
            <pc:docMk/>
            <pc:sldMk cId="744535726" sldId="257"/>
            <ac:spMk id="32" creationId="{3B2E3793-BFE6-45A2-9B7B-E18844431C99}"/>
          </ac:spMkLst>
        </pc:spChg>
        <pc:spChg chg="add del">
          <ac:chgData name="Codrin Daranga" userId="565dc176-98a5-45ab-9ab6-433b8273ca16" providerId="ADAL" clId="{47199EB3-5712-4DD6-951F-3294395C9C4A}" dt="2024-04-22T18:30:51.049" v="1823" actId="26606"/>
          <ac:spMkLst>
            <pc:docMk/>
            <pc:sldMk cId="744535726" sldId="257"/>
            <ac:spMk id="34" creationId="{BC4C4868-CB8F-4AF9-9CDB-8108F2C19B67}"/>
          </ac:spMkLst>
        </pc:spChg>
        <pc:spChg chg="add del">
          <ac:chgData name="Codrin Daranga" userId="565dc176-98a5-45ab-9ab6-433b8273ca16" providerId="ADAL" clId="{47199EB3-5712-4DD6-951F-3294395C9C4A}" dt="2024-04-22T18:30:51.049" v="1823" actId="26606"/>
          <ac:spMkLst>
            <pc:docMk/>
            <pc:sldMk cId="744535726" sldId="257"/>
            <ac:spMk id="36" creationId="{375E0459-6403-40CD-989D-56A4407CA12E}"/>
          </ac:spMkLst>
        </pc:spChg>
        <pc:spChg chg="add del">
          <ac:chgData name="Codrin Daranga" userId="565dc176-98a5-45ab-9ab6-433b8273ca16" providerId="ADAL" clId="{47199EB3-5712-4DD6-951F-3294395C9C4A}" dt="2024-04-22T18:30:51.049" v="1823" actId="26606"/>
          <ac:spMkLst>
            <pc:docMk/>
            <pc:sldMk cId="744535726" sldId="257"/>
            <ac:spMk id="38" creationId="{53E5B1A8-3AC9-4BD1-9BBC-78CA94F2D1BA}"/>
          </ac:spMkLst>
        </pc:spChg>
        <pc:cxnChg chg="add del">
          <ac:chgData name="Codrin Daranga" userId="565dc176-98a5-45ab-9ab6-433b8273ca16" providerId="ADAL" clId="{47199EB3-5712-4DD6-951F-3294395C9C4A}" dt="2024-04-22T18:32:22.735" v="1839" actId="26606"/>
          <ac:cxnSpMkLst>
            <pc:docMk/>
            <pc:sldMk cId="744535726" sldId="257"/>
            <ac:cxnSpMk id="9" creationId="{23AAC9B5-8015-485C-ACF9-A750390E9A56}"/>
          </ac:cxnSpMkLst>
        </pc:cxnChg>
      </pc:sldChg>
      <pc:sldChg chg="addSp delSp modSp add mod setBg">
        <pc:chgData name="Codrin Daranga" userId="565dc176-98a5-45ab-9ab6-433b8273ca16" providerId="ADAL" clId="{47199EB3-5712-4DD6-951F-3294395C9C4A}" dt="2024-04-22T18:34:04.279" v="1850"/>
        <pc:sldMkLst>
          <pc:docMk/>
          <pc:sldMk cId="347181331" sldId="258"/>
        </pc:sldMkLst>
        <pc:spChg chg="mod">
          <ac:chgData name="Codrin Daranga" userId="565dc176-98a5-45ab-9ab6-433b8273ca16" providerId="ADAL" clId="{47199EB3-5712-4DD6-951F-3294395C9C4A}" dt="2024-04-22T18:34:04.279" v="1850"/>
          <ac:spMkLst>
            <pc:docMk/>
            <pc:sldMk cId="347181331" sldId="258"/>
            <ac:spMk id="2" creationId="{F29336D4-CC7E-1807-B9B8-7DD2073762A2}"/>
          </ac:spMkLst>
        </pc:spChg>
        <pc:spChg chg="mod">
          <ac:chgData name="Codrin Daranga" userId="565dc176-98a5-45ab-9ab6-433b8273ca16" providerId="ADAL" clId="{47199EB3-5712-4DD6-951F-3294395C9C4A}" dt="2024-04-22T18:34:04.279" v="1850"/>
          <ac:spMkLst>
            <pc:docMk/>
            <pc:sldMk cId="347181331" sldId="258"/>
            <ac:spMk id="3" creationId="{5E508775-80F6-2201-7043-968CA5EAE209}"/>
          </ac:spMkLst>
        </pc:spChg>
        <pc:spChg chg="add del">
          <ac:chgData name="Codrin Daranga" userId="565dc176-98a5-45ab-9ab6-433b8273ca16" providerId="ADAL" clId="{47199EB3-5712-4DD6-951F-3294395C9C4A}" dt="2024-04-22T18:30:52.079" v="1827" actId="26606"/>
          <ac:spMkLst>
            <pc:docMk/>
            <pc:sldMk cId="347181331" sldId="258"/>
            <ac:spMk id="8" creationId="{70DFC902-7D23-471A-B557-B6B6917D7A0D}"/>
          </ac:spMkLst>
        </pc:spChg>
        <pc:spChg chg="add del">
          <ac:chgData name="Codrin Daranga" userId="565dc176-98a5-45ab-9ab6-433b8273ca16" providerId="ADAL" clId="{47199EB3-5712-4DD6-951F-3294395C9C4A}" dt="2024-04-22T18:30:52.079" v="1827" actId="26606"/>
          <ac:spMkLst>
            <pc:docMk/>
            <pc:sldMk cId="347181331" sldId="258"/>
            <ac:spMk id="10" creationId="{A55D5633-D557-4DCA-982C-FF36EB7A1C00}"/>
          </ac:spMkLst>
        </pc:spChg>
        <pc:spChg chg="add del">
          <ac:chgData name="Codrin Daranga" userId="565dc176-98a5-45ab-9ab6-433b8273ca16" providerId="ADAL" clId="{47199EB3-5712-4DD6-951F-3294395C9C4A}" dt="2024-04-22T18:30:52.079" v="1827" actId="26606"/>
          <ac:spMkLst>
            <pc:docMk/>
            <pc:sldMk cId="347181331" sldId="258"/>
            <ac:spMk id="12" creationId="{450D3AD2-FA80-415F-A9CE-54D884561CD7}"/>
          </ac:spMkLst>
        </pc:spChg>
        <pc:spChg chg="add del">
          <ac:chgData name="Codrin Daranga" userId="565dc176-98a5-45ab-9ab6-433b8273ca16" providerId="ADAL" clId="{47199EB3-5712-4DD6-951F-3294395C9C4A}" dt="2024-04-22T18:30:51.045" v="1822" actId="26606"/>
          <ac:spMkLst>
            <pc:docMk/>
            <pc:sldMk cId="347181331" sldId="258"/>
            <ac:spMk id="17" creationId="{1B15ED52-F352-441B-82BF-E0EA34836D08}"/>
          </ac:spMkLst>
        </pc:spChg>
        <pc:spChg chg="add del">
          <ac:chgData name="Codrin Daranga" userId="565dc176-98a5-45ab-9ab6-433b8273ca16" providerId="ADAL" clId="{47199EB3-5712-4DD6-951F-3294395C9C4A}" dt="2024-04-22T18:30:51.045" v="1822" actId="26606"/>
          <ac:spMkLst>
            <pc:docMk/>
            <pc:sldMk cId="347181331" sldId="258"/>
            <ac:spMk id="19" creationId="{3B2E3793-BFE6-45A2-9B7B-E18844431C99}"/>
          </ac:spMkLst>
        </pc:spChg>
        <pc:spChg chg="add del">
          <ac:chgData name="Codrin Daranga" userId="565dc176-98a5-45ab-9ab6-433b8273ca16" providerId="ADAL" clId="{47199EB3-5712-4DD6-951F-3294395C9C4A}" dt="2024-04-22T18:30:51.045" v="1822" actId="26606"/>
          <ac:spMkLst>
            <pc:docMk/>
            <pc:sldMk cId="347181331" sldId="258"/>
            <ac:spMk id="21" creationId="{BC4C4868-CB8F-4AF9-9CDB-8108F2C19B67}"/>
          </ac:spMkLst>
        </pc:spChg>
        <pc:spChg chg="add del">
          <ac:chgData name="Codrin Daranga" userId="565dc176-98a5-45ab-9ab6-433b8273ca16" providerId="ADAL" clId="{47199EB3-5712-4DD6-951F-3294395C9C4A}" dt="2024-04-22T18:30:51.045" v="1822" actId="26606"/>
          <ac:spMkLst>
            <pc:docMk/>
            <pc:sldMk cId="347181331" sldId="258"/>
            <ac:spMk id="23" creationId="{375E0459-6403-40CD-989D-56A4407CA12E}"/>
          </ac:spMkLst>
        </pc:spChg>
        <pc:spChg chg="add del">
          <ac:chgData name="Codrin Daranga" userId="565dc176-98a5-45ab-9ab6-433b8273ca16" providerId="ADAL" clId="{47199EB3-5712-4DD6-951F-3294395C9C4A}" dt="2024-04-22T18:30:51.045" v="1822" actId="26606"/>
          <ac:spMkLst>
            <pc:docMk/>
            <pc:sldMk cId="347181331" sldId="258"/>
            <ac:spMk id="25" creationId="{53E5B1A8-3AC9-4BD1-9BBC-78CA94F2D1BA}"/>
          </ac:spMkLst>
        </pc:spChg>
      </pc:sldChg>
      <pc:sldChg chg="addSp delSp modSp mod setBg">
        <pc:chgData name="Codrin Daranga" userId="565dc176-98a5-45ab-9ab6-433b8273ca16" providerId="ADAL" clId="{47199EB3-5712-4DD6-951F-3294395C9C4A}" dt="2024-04-22T18:34:04.279" v="1850"/>
        <pc:sldMkLst>
          <pc:docMk/>
          <pc:sldMk cId="2244767446" sldId="361"/>
        </pc:sldMkLst>
        <pc:spChg chg="mod">
          <ac:chgData name="Codrin Daranga" userId="565dc176-98a5-45ab-9ab6-433b8273ca16" providerId="ADAL" clId="{47199EB3-5712-4DD6-951F-3294395C9C4A}" dt="2024-04-22T18:34:04.279" v="1850"/>
          <ac:spMkLst>
            <pc:docMk/>
            <pc:sldMk cId="2244767446" sldId="361"/>
            <ac:spMk id="2" creationId="{AB93D085-6E0E-463A-89B7-F5555AFDCE97}"/>
          </ac:spMkLst>
        </pc:spChg>
        <pc:spChg chg="mod ord">
          <ac:chgData name="Codrin Daranga" userId="565dc176-98a5-45ab-9ab6-433b8273ca16" providerId="ADAL" clId="{47199EB3-5712-4DD6-951F-3294395C9C4A}" dt="2024-04-22T18:34:04.279" v="1850"/>
          <ac:spMkLst>
            <pc:docMk/>
            <pc:sldMk cId="2244767446" sldId="361"/>
            <ac:spMk id="3" creationId="{56C7CAA8-74F2-4749-8CCD-B8BA62C4B451}"/>
          </ac:spMkLst>
        </pc:spChg>
        <pc:spChg chg="mod">
          <ac:chgData name="Codrin Daranga" userId="565dc176-98a5-45ab-9ab6-433b8273ca16" providerId="ADAL" clId="{47199EB3-5712-4DD6-951F-3294395C9C4A}" dt="2024-04-22T18:30:51.053" v="1824" actId="26606"/>
          <ac:spMkLst>
            <pc:docMk/>
            <pc:sldMk cId="2244767446" sldId="361"/>
            <ac:spMk id="4" creationId="{843D2168-B06E-43DB-8CC9-3FF5FC620623}"/>
          </ac:spMkLst>
        </pc:spChg>
        <pc:spChg chg="add del">
          <ac:chgData name="Codrin Daranga" userId="565dc176-98a5-45ab-9ab6-433b8273ca16" providerId="ADAL" clId="{47199EB3-5712-4DD6-951F-3294395C9C4A}" dt="2024-04-22T18:29:34.115" v="1802" actId="26606"/>
          <ac:spMkLst>
            <pc:docMk/>
            <pc:sldMk cId="2244767446" sldId="361"/>
            <ac:spMk id="9" creationId="{1B15ED52-F352-441B-82BF-E0EA34836D08}"/>
          </ac:spMkLst>
        </pc:spChg>
        <pc:spChg chg="add del">
          <ac:chgData name="Codrin Daranga" userId="565dc176-98a5-45ab-9ab6-433b8273ca16" providerId="ADAL" clId="{47199EB3-5712-4DD6-951F-3294395C9C4A}" dt="2024-04-22T18:29:34.115" v="1802" actId="26606"/>
          <ac:spMkLst>
            <pc:docMk/>
            <pc:sldMk cId="2244767446" sldId="361"/>
            <ac:spMk id="11" creationId="{3B2E3793-BFE6-45A2-9B7B-E18844431C99}"/>
          </ac:spMkLst>
        </pc:spChg>
        <pc:spChg chg="add del">
          <ac:chgData name="Codrin Daranga" userId="565dc176-98a5-45ab-9ab6-433b8273ca16" providerId="ADAL" clId="{47199EB3-5712-4DD6-951F-3294395C9C4A}" dt="2024-04-22T18:29:34.115" v="1802" actId="26606"/>
          <ac:spMkLst>
            <pc:docMk/>
            <pc:sldMk cId="2244767446" sldId="361"/>
            <ac:spMk id="13" creationId="{BC4C4868-CB8F-4AF9-9CDB-8108F2C19B67}"/>
          </ac:spMkLst>
        </pc:spChg>
        <pc:spChg chg="add del">
          <ac:chgData name="Codrin Daranga" userId="565dc176-98a5-45ab-9ab6-433b8273ca16" providerId="ADAL" clId="{47199EB3-5712-4DD6-951F-3294395C9C4A}" dt="2024-04-22T18:29:34.115" v="1802" actId="26606"/>
          <ac:spMkLst>
            <pc:docMk/>
            <pc:sldMk cId="2244767446" sldId="361"/>
            <ac:spMk id="15" creationId="{375E0459-6403-40CD-989D-56A4407CA12E}"/>
          </ac:spMkLst>
        </pc:spChg>
        <pc:spChg chg="add del">
          <ac:chgData name="Codrin Daranga" userId="565dc176-98a5-45ab-9ab6-433b8273ca16" providerId="ADAL" clId="{47199EB3-5712-4DD6-951F-3294395C9C4A}" dt="2024-04-22T18:29:34.115" v="1802" actId="26606"/>
          <ac:spMkLst>
            <pc:docMk/>
            <pc:sldMk cId="2244767446" sldId="361"/>
            <ac:spMk id="17" creationId="{53E5B1A8-3AC9-4BD1-9BBC-78CA94F2D1BA}"/>
          </ac:spMkLst>
        </pc:spChg>
        <pc:spChg chg="add del">
          <ac:chgData name="Codrin Daranga" userId="565dc176-98a5-45ab-9ab6-433b8273ca16" providerId="ADAL" clId="{47199EB3-5712-4DD6-951F-3294395C9C4A}" dt="2024-04-22T18:29:35.665" v="1804" actId="26606"/>
          <ac:spMkLst>
            <pc:docMk/>
            <pc:sldMk cId="2244767446" sldId="361"/>
            <ac:spMk id="19" creationId="{70DFC902-7D23-471A-B557-B6B6917D7A0D}"/>
          </ac:spMkLst>
        </pc:spChg>
        <pc:spChg chg="add del">
          <ac:chgData name="Codrin Daranga" userId="565dc176-98a5-45ab-9ab6-433b8273ca16" providerId="ADAL" clId="{47199EB3-5712-4DD6-951F-3294395C9C4A}" dt="2024-04-22T18:29:35.665" v="1804" actId="26606"/>
          <ac:spMkLst>
            <pc:docMk/>
            <pc:sldMk cId="2244767446" sldId="361"/>
            <ac:spMk id="20" creationId="{A55D5633-D557-4DCA-982C-FF36EB7A1C00}"/>
          </ac:spMkLst>
        </pc:spChg>
        <pc:spChg chg="add del">
          <ac:chgData name="Codrin Daranga" userId="565dc176-98a5-45ab-9ab6-433b8273ca16" providerId="ADAL" clId="{47199EB3-5712-4DD6-951F-3294395C9C4A}" dt="2024-04-22T18:29:35.665" v="1804" actId="26606"/>
          <ac:spMkLst>
            <pc:docMk/>
            <pc:sldMk cId="2244767446" sldId="361"/>
            <ac:spMk id="21" creationId="{450D3AD2-FA80-415F-A9CE-54D884561CD7}"/>
          </ac:spMkLst>
        </pc:spChg>
        <pc:spChg chg="add del">
          <ac:chgData name="Codrin Daranga" userId="565dc176-98a5-45ab-9ab6-433b8273ca16" providerId="ADAL" clId="{47199EB3-5712-4DD6-951F-3294395C9C4A}" dt="2024-04-22T18:29:36.461" v="1806" actId="26606"/>
          <ac:spMkLst>
            <pc:docMk/>
            <pc:sldMk cId="2244767446" sldId="361"/>
            <ac:spMk id="23" creationId="{1B15ED52-F352-441B-82BF-E0EA34836D08}"/>
          </ac:spMkLst>
        </pc:spChg>
        <pc:spChg chg="add del">
          <ac:chgData name="Codrin Daranga" userId="565dc176-98a5-45ab-9ab6-433b8273ca16" providerId="ADAL" clId="{47199EB3-5712-4DD6-951F-3294395C9C4A}" dt="2024-04-22T18:29:36.461" v="1806" actId="26606"/>
          <ac:spMkLst>
            <pc:docMk/>
            <pc:sldMk cId="2244767446" sldId="361"/>
            <ac:spMk id="24" creationId="{3B2E3793-BFE6-45A2-9B7B-E18844431C99}"/>
          </ac:spMkLst>
        </pc:spChg>
        <pc:spChg chg="add del">
          <ac:chgData name="Codrin Daranga" userId="565dc176-98a5-45ab-9ab6-433b8273ca16" providerId="ADAL" clId="{47199EB3-5712-4DD6-951F-3294395C9C4A}" dt="2024-04-22T18:29:36.461" v="1806" actId="26606"/>
          <ac:spMkLst>
            <pc:docMk/>
            <pc:sldMk cId="2244767446" sldId="361"/>
            <ac:spMk id="25" creationId="{BC4C4868-CB8F-4AF9-9CDB-8108F2C19B67}"/>
          </ac:spMkLst>
        </pc:spChg>
        <pc:spChg chg="add del">
          <ac:chgData name="Codrin Daranga" userId="565dc176-98a5-45ab-9ab6-433b8273ca16" providerId="ADAL" clId="{47199EB3-5712-4DD6-951F-3294395C9C4A}" dt="2024-04-22T18:29:36.461" v="1806" actId="26606"/>
          <ac:spMkLst>
            <pc:docMk/>
            <pc:sldMk cId="2244767446" sldId="361"/>
            <ac:spMk id="26" creationId="{375E0459-6403-40CD-989D-56A4407CA12E}"/>
          </ac:spMkLst>
        </pc:spChg>
        <pc:spChg chg="add del">
          <ac:chgData name="Codrin Daranga" userId="565dc176-98a5-45ab-9ab6-433b8273ca16" providerId="ADAL" clId="{47199EB3-5712-4DD6-951F-3294395C9C4A}" dt="2024-04-22T18:29:36.461" v="1806" actId="26606"/>
          <ac:spMkLst>
            <pc:docMk/>
            <pc:sldMk cId="2244767446" sldId="361"/>
            <ac:spMk id="27" creationId="{53E5B1A8-3AC9-4BD1-9BBC-78CA94F2D1BA}"/>
          </ac:spMkLst>
        </pc:spChg>
        <pc:spChg chg="add del">
          <ac:chgData name="Codrin Daranga" userId="565dc176-98a5-45ab-9ab6-433b8273ca16" providerId="ADAL" clId="{47199EB3-5712-4DD6-951F-3294395C9C4A}" dt="2024-04-22T18:30:51.053" v="1824" actId="26606"/>
          <ac:spMkLst>
            <pc:docMk/>
            <pc:sldMk cId="2244767446" sldId="361"/>
            <ac:spMk id="29" creationId="{70DFC902-7D23-471A-B557-B6B6917D7A0D}"/>
          </ac:spMkLst>
        </pc:spChg>
        <pc:spChg chg="add del">
          <ac:chgData name="Codrin Daranga" userId="565dc176-98a5-45ab-9ab6-433b8273ca16" providerId="ADAL" clId="{47199EB3-5712-4DD6-951F-3294395C9C4A}" dt="2024-04-22T18:30:51.053" v="1824" actId="26606"/>
          <ac:spMkLst>
            <pc:docMk/>
            <pc:sldMk cId="2244767446" sldId="361"/>
            <ac:spMk id="30" creationId="{A55D5633-D557-4DCA-982C-FF36EB7A1C00}"/>
          </ac:spMkLst>
        </pc:spChg>
        <pc:spChg chg="add del">
          <ac:chgData name="Codrin Daranga" userId="565dc176-98a5-45ab-9ab6-433b8273ca16" providerId="ADAL" clId="{47199EB3-5712-4DD6-951F-3294395C9C4A}" dt="2024-04-22T18:30:51.053" v="1824" actId="26606"/>
          <ac:spMkLst>
            <pc:docMk/>
            <pc:sldMk cId="2244767446" sldId="361"/>
            <ac:spMk id="31" creationId="{450D3AD2-FA80-415F-A9CE-54D884561CD7}"/>
          </ac:spMkLst>
        </pc:spChg>
      </pc:sldChg>
      <pc:sldChg chg="addSp delSp modSp mod setBg">
        <pc:chgData name="Codrin Daranga" userId="565dc176-98a5-45ab-9ab6-433b8273ca16" providerId="ADAL" clId="{47199EB3-5712-4DD6-951F-3294395C9C4A}" dt="2024-04-22T18:34:04.279" v="1850"/>
        <pc:sldMkLst>
          <pc:docMk/>
          <pc:sldMk cId="2226030810" sldId="416"/>
        </pc:sldMkLst>
        <pc:spChg chg="mod">
          <ac:chgData name="Codrin Daranga" userId="565dc176-98a5-45ab-9ab6-433b8273ca16" providerId="ADAL" clId="{47199EB3-5712-4DD6-951F-3294395C9C4A}" dt="2024-04-22T18:34:04.279" v="1850"/>
          <ac:spMkLst>
            <pc:docMk/>
            <pc:sldMk cId="2226030810" sldId="416"/>
            <ac:spMk id="2" creationId="{AB93D085-6E0E-463A-89B7-F5555AFDCE97}"/>
          </ac:spMkLst>
        </pc:spChg>
        <pc:spChg chg="mod">
          <ac:chgData name="Codrin Daranga" userId="565dc176-98a5-45ab-9ab6-433b8273ca16" providerId="ADAL" clId="{47199EB3-5712-4DD6-951F-3294395C9C4A}" dt="2024-04-22T18:34:04.279" v="1850"/>
          <ac:spMkLst>
            <pc:docMk/>
            <pc:sldMk cId="2226030810" sldId="416"/>
            <ac:spMk id="3" creationId="{56C7CAA8-74F2-4749-8CCD-B8BA62C4B451}"/>
          </ac:spMkLst>
        </pc:spChg>
        <pc:spChg chg="mod">
          <ac:chgData name="Codrin Daranga" userId="565dc176-98a5-45ab-9ab6-433b8273ca16" providerId="ADAL" clId="{47199EB3-5712-4DD6-951F-3294395C9C4A}" dt="2024-04-22T18:34:04.279" v="1850"/>
          <ac:spMkLst>
            <pc:docMk/>
            <pc:sldMk cId="2226030810" sldId="416"/>
            <ac:spMk id="4" creationId="{843D2168-B06E-43DB-8CC9-3FF5FC620623}"/>
          </ac:spMkLst>
        </pc:spChg>
        <pc:spChg chg="mod">
          <ac:chgData name="Codrin Daranga" userId="565dc176-98a5-45ab-9ab6-433b8273ca16" providerId="ADAL" clId="{47199EB3-5712-4DD6-951F-3294395C9C4A}" dt="2024-04-22T18:30:52.071" v="1825" actId="26606"/>
          <ac:spMkLst>
            <pc:docMk/>
            <pc:sldMk cId="2226030810" sldId="416"/>
            <ac:spMk id="6" creationId="{5E4356F4-A35F-455B-8173-3C188E8119DA}"/>
          </ac:spMkLst>
        </pc:spChg>
        <pc:spChg chg="add del">
          <ac:chgData name="Codrin Daranga" userId="565dc176-98a5-45ab-9ab6-433b8273ca16" providerId="ADAL" clId="{47199EB3-5712-4DD6-951F-3294395C9C4A}" dt="2024-04-22T18:29:16.812" v="1797" actId="26606"/>
          <ac:spMkLst>
            <pc:docMk/>
            <pc:sldMk cId="2226030810" sldId="416"/>
            <ac:spMk id="12" creationId="{70DFC902-7D23-471A-B557-B6B6917D7A0D}"/>
          </ac:spMkLst>
        </pc:spChg>
        <pc:spChg chg="add del">
          <ac:chgData name="Codrin Daranga" userId="565dc176-98a5-45ab-9ab6-433b8273ca16" providerId="ADAL" clId="{47199EB3-5712-4DD6-951F-3294395C9C4A}" dt="2024-04-22T18:29:16.812" v="1797" actId="26606"/>
          <ac:spMkLst>
            <pc:docMk/>
            <pc:sldMk cId="2226030810" sldId="416"/>
            <ac:spMk id="14" creationId="{A55D5633-D557-4DCA-982C-FF36EB7A1C00}"/>
          </ac:spMkLst>
        </pc:spChg>
        <pc:spChg chg="add del">
          <ac:chgData name="Codrin Daranga" userId="565dc176-98a5-45ab-9ab6-433b8273ca16" providerId="ADAL" clId="{47199EB3-5712-4DD6-951F-3294395C9C4A}" dt="2024-04-22T18:29:18.205" v="1799" actId="26606"/>
          <ac:spMkLst>
            <pc:docMk/>
            <pc:sldMk cId="2226030810" sldId="416"/>
            <ac:spMk id="16" creationId="{4C36B8C5-0DEB-41B5-911D-572E2E835E3C}"/>
          </ac:spMkLst>
        </pc:spChg>
        <pc:spChg chg="add del">
          <ac:chgData name="Codrin Daranga" userId="565dc176-98a5-45ab-9ab6-433b8273ca16" providerId="ADAL" clId="{47199EB3-5712-4DD6-951F-3294395C9C4A}" dt="2024-04-22T18:29:18.205" v="1799" actId="26606"/>
          <ac:spMkLst>
            <pc:docMk/>
            <pc:sldMk cId="2226030810" sldId="416"/>
            <ac:spMk id="17" creationId="{E5F17139-31EE-46AC-B04F-DBBD852DD6CB}"/>
          </ac:spMkLst>
        </pc:spChg>
        <pc:spChg chg="add del">
          <ac:chgData name="Codrin Daranga" userId="565dc176-98a5-45ab-9ab6-433b8273ca16" providerId="ADAL" clId="{47199EB3-5712-4DD6-951F-3294395C9C4A}" dt="2024-04-22T18:29:18.205" v="1799" actId="26606"/>
          <ac:spMkLst>
            <pc:docMk/>
            <pc:sldMk cId="2226030810" sldId="416"/>
            <ac:spMk id="18" creationId="{B5DC987A-A8C7-4C23-9BF5-33E9F6F21DCB}"/>
          </ac:spMkLst>
        </pc:spChg>
        <pc:spChg chg="add del">
          <ac:chgData name="Codrin Daranga" userId="565dc176-98a5-45ab-9ab6-433b8273ca16" providerId="ADAL" clId="{47199EB3-5712-4DD6-951F-3294395C9C4A}" dt="2024-04-22T18:29:18.205" v="1799" actId="26606"/>
          <ac:spMkLst>
            <pc:docMk/>
            <pc:sldMk cId="2226030810" sldId="416"/>
            <ac:spMk id="19" creationId="{AAD42DD4-86F6-4FD2-869F-32D35E310CF6}"/>
          </ac:spMkLst>
        </pc:spChg>
        <pc:spChg chg="add del">
          <ac:chgData name="Codrin Daranga" userId="565dc176-98a5-45ab-9ab6-433b8273ca16" providerId="ADAL" clId="{47199EB3-5712-4DD6-951F-3294395C9C4A}" dt="2024-04-22T18:29:18.205" v="1799" actId="26606"/>
          <ac:spMkLst>
            <pc:docMk/>
            <pc:sldMk cId="2226030810" sldId="416"/>
            <ac:spMk id="20" creationId="{F213F2CF-C6DF-4CE1-A6F0-E3B1BFBB0B23}"/>
          </ac:spMkLst>
        </pc:spChg>
        <pc:spChg chg="add del">
          <ac:chgData name="Codrin Daranga" userId="565dc176-98a5-45ab-9ab6-433b8273ca16" providerId="ADAL" clId="{47199EB3-5712-4DD6-951F-3294395C9C4A}" dt="2024-04-22T18:29:18.205" v="1799" actId="26606"/>
          <ac:spMkLst>
            <pc:docMk/>
            <pc:sldMk cId="2226030810" sldId="416"/>
            <ac:spMk id="22" creationId="{84325C15-4820-4911-B66E-A5F917CFAE58}"/>
          </ac:spMkLst>
        </pc:spChg>
        <pc:spChg chg="add del">
          <ac:chgData name="Codrin Daranga" userId="565dc176-98a5-45ab-9ab6-433b8273ca16" providerId="ADAL" clId="{47199EB3-5712-4DD6-951F-3294395C9C4A}" dt="2024-04-22T18:30:52.071" v="1825" actId="26606"/>
          <ac:spMkLst>
            <pc:docMk/>
            <pc:sldMk cId="2226030810" sldId="416"/>
            <ac:spMk id="24" creationId="{70DFC902-7D23-471A-B557-B6B6917D7A0D}"/>
          </ac:spMkLst>
        </pc:spChg>
        <pc:spChg chg="add del">
          <ac:chgData name="Codrin Daranga" userId="565dc176-98a5-45ab-9ab6-433b8273ca16" providerId="ADAL" clId="{47199EB3-5712-4DD6-951F-3294395C9C4A}" dt="2024-04-22T18:30:52.071" v="1825" actId="26606"/>
          <ac:spMkLst>
            <pc:docMk/>
            <pc:sldMk cId="2226030810" sldId="416"/>
            <ac:spMk id="25" creationId="{A55D5633-D557-4DCA-982C-FF36EB7A1C00}"/>
          </ac:spMkLst>
        </pc:spChg>
        <pc:picChg chg="mod">
          <ac:chgData name="Codrin Daranga" userId="565dc176-98a5-45ab-9ab6-433b8273ca16" providerId="ADAL" clId="{47199EB3-5712-4DD6-951F-3294395C9C4A}" dt="2024-04-22T18:30:52.071" v="1825" actId="26606"/>
          <ac:picMkLst>
            <pc:docMk/>
            <pc:sldMk cId="2226030810" sldId="416"/>
            <ac:picMk id="5" creationId="{F40721C0-9599-4EDF-BF9B-68DEF3A8EC1D}"/>
          </ac:picMkLst>
        </pc:picChg>
      </pc:sldChg>
      <pc:sldChg chg="modSp add mod">
        <pc:chgData name="Codrin Daranga" userId="565dc176-98a5-45ab-9ab6-433b8273ca16" providerId="ADAL" clId="{47199EB3-5712-4DD6-951F-3294395C9C4A}" dt="2024-04-22T18:34:04.279" v="1850"/>
        <pc:sldMkLst>
          <pc:docMk/>
          <pc:sldMk cId="1448981578" sldId="417"/>
        </pc:sldMkLst>
        <pc:spChg chg="mod">
          <ac:chgData name="Codrin Daranga" userId="565dc176-98a5-45ab-9ab6-433b8273ca16" providerId="ADAL" clId="{47199EB3-5712-4DD6-951F-3294395C9C4A}" dt="2024-04-22T18:34:04.279" v="1850"/>
          <ac:spMkLst>
            <pc:docMk/>
            <pc:sldMk cId="1448981578" sldId="417"/>
            <ac:spMk id="2" creationId="{F29336D4-CC7E-1807-B9B8-7DD2073762A2}"/>
          </ac:spMkLst>
        </pc:spChg>
        <pc:spChg chg="mod">
          <ac:chgData name="Codrin Daranga" userId="565dc176-98a5-45ab-9ab6-433b8273ca16" providerId="ADAL" clId="{47199EB3-5712-4DD6-951F-3294395C9C4A}" dt="2024-04-22T18:34:04.279" v="1850"/>
          <ac:spMkLst>
            <pc:docMk/>
            <pc:sldMk cId="1448981578" sldId="417"/>
            <ac:spMk id="3" creationId="{5E508775-80F6-2201-7043-968CA5EAE209}"/>
          </ac:spMkLst>
        </pc:spChg>
      </pc:sldChg>
      <pc:sldChg chg="modSp mod">
        <pc:chgData name="Codrin Daranga" userId="565dc176-98a5-45ab-9ab6-433b8273ca16" providerId="ADAL" clId="{47199EB3-5712-4DD6-951F-3294395C9C4A}" dt="2024-04-22T18:32:42.656" v="1844" actId="27636"/>
        <pc:sldMkLst>
          <pc:docMk/>
          <pc:sldMk cId="3634054523" sldId="418"/>
        </pc:sldMkLst>
        <pc:spChg chg="mod">
          <ac:chgData name="Codrin Daranga" userId="565dc176-98a5-45ab-9ab6-433b8273ca16" providerId="ADAL" clId="{47199EB3-5712-4DD6-951F-3294395C9C4A}" dt="2024-04-22T18:32:42.656" v="1844" actId="27636"/>
          <ac:spMkLst>
            <pc:docMk/>
            <pc:sldMk cId="3634054523" sldId="418"/>
            <ac:spMk id="4" creationId="{843D2168-B06E-43DB-8CC9-3FF5FC620623}"/>
          </ac:spMkLst>
        </pc:spChg>
      </pc:sldChg>
      <pc:sldChg chg="modSp add">
        <pc:chgData name="Codrin Daranga" userId="565dc176-98a5-45ab-9ab6-433b8273ca16" providerId="ADAL" clId="{47199EB3-5712-4DD6-951F-3294395C9C4A}" dt="2024-04-22T18:34:04.279" v="1850"/>
        <pc:sldMkLst>
          <pc:docMk/>
          <pc:sldMk cId="4085193941" sldId="419"/>
        </pc:sldMkLst>
        <pc:spChg chg="mod">
          <ac:chgData name="Codrin Daranga" userId="565dc176-98a5-45ab-9ab6-433b8273ca16" providerId="ADAL" clId="{47199EB3-5712-4DD6-951F-3294395C9C4A}" dt="2024-04-22T18:34:04.279" v="1850"/>
          <ac:spMkLst>
            <pc:docMk/>
            <pc:sldMk cId="4085193941" sldId="419"/>
            <ac:spMk id="2" creationId="{AB93D085-6E0E-463A-89B7-F5555AFDCE97}"/>
          </ac:spMkLst>
        </pc:spChg>
        <pc:spChg chg="mod">
          <ac:chgData name="Codrin Daranga" userId="565dc176-98a5-45ab-9ab6-433b8273ca16" providerId="ADAL" clId="{47199EB3-5712-4DD6-951F-3294395C9C4A}" dt="2024-04-22T18:34:04.279" v="1850"/>
          <ac:spMkLst>
            <pc:docMk/>
            <pc:sldMk cId="4085193941" sldId="419"/>
            <ac:spMk id="3" creationId="{56C7CAA8-74F2-4749-8CCD-B8BA62C4B451}"/>
          </ac:spMkLst>
        </pc:spChg>
      </pc:sldChg>
      <pc:sldChg chg="modSp">
        <pc:chgData name="Codrin Daranga" userId="565dc176-98a5-45ab-9ab6-433b8273ca16" providerId="ADAL" clId="{47199EB3-5712-4DD6-951F-3294395C9C4A}" dt="2024-04-22T18:34:04.279" v="1850"/>
        <pc:sldMkLst>
          <pc:docMk/>
          <pc:sldMk cId="2336529617" sldId="420"/>
        </pc:sldMkLst>
        <pc:spChg chg="mod">
          <ac:chgData name="Codrin Daranga" userId="565dc176-98a5-45ab-9ab6-433b8273ca16" providerId="ADAL" clId="{47199EB3-5712-4DD6-951F-3294395C9C4A}" dt="2024-04-22T18:34:04.279" v="1850"/>
          <ac:spMkLst>
            <pc:docMk/>
            <pc:sldMk cId="2336529617" sldId="420"/>
            <ac:spMk id="2" creationId="{AB93D085-6E0E-463A-89B7-F5555AFDCE97}"/>
          </ac:spMkLst>
        </pc:spChg>
        <pc:spChg chg="mod">
          <ac:chgData name="Codrin Daranga" userId="565dc176-98a5-45ab-9ab6-433b8273ca16" providerId="ADAL" clId="{47199EB3-5712-4DD6-951F-3294395C9C4A}" dt="2024-04-22T18:34:04.279" v="1850"/>
          <ac:spMkLst>
            <pc:docMk/>
            <pc:sldMk cId="2336529617" sldId="420"/>
            <ac:spMk id="3" creationId="{56C7CAA8-74F2-4749-8CCD-B8BA62C4B451}"/>
          </ac:spMkLst>
        </pc:spChg>
      </pc:sldChg>
      <pc:sldChg chg="modSp">
        <pc:chgData name="Codrin Daranga" userId="565dc176-98a5-45ab-9ab6-433b8273ca16" providerId="ADAL" clId="{47199EB3-5712-4DD6-951F-3294395C9C4A}" dt="2024-04-22T18:34:04.279" v="1850"/>
        <pc:sldMkLst>
          <pc:docMk/>
          <pc:sldMk cId="3603341954" sldId="422"/>
        </pc:sldMkLst>
        <pc:spChg chg="mod">
          <ac:chgData name="Codrin Daranga" userId="565dc176-98a5-45ab-9ab6-433b8273ca16" providerId="ADAL" clId="{47199EB3-5712-4DD6-951F-3294395C9C4A}" dt="2024-04-22T18:34:04.279" v="1850"/>
          <ac:spMkLst>
            <pc:docMk/>
            <pc:sldMk cId="3603341954" sldId="422"/>
            <ac:spMk id="3" creationId="{56C7CAA8-74F2-4749-8CCD-B8BA62C4B451}"/>
          </ac:spMkLst>
        </pc:spChg>
      </pc:sldChg>
      <pc:sldChg chg="modSp add mod">
        <pc:chgData name="Codrin Daranga" userId="565dc176-98a5-45ab-9ab6-433b8273ca16" providerId="ADAL" clId="{47199EB3-5712-4DD6-951F-3294395C9C4A}" dt="2024-04-22T18:34:04.279" v="1850"/>
        <pc:sldMkLst>
          <pc:docMk/>
          <pc:sldMk cId="651387063" sldId="423"/>
        </pc:sldMkLst>
        <pc:spChg chg="mod">
          <ac:chgData name="Codrin Daranga" userId="565dc176-98a5-45ab-9ab6-433b8273ca16" providerId="ADAL" clId="{47199EB3-5712-4DD6-951F-3294395C9C4A}" dt="2024-04-22T18:34:04.279" v="1850"/>
          <ac:spMkLst>
            <pc:docMk/>
            <pc:sldMk cId="651387063" sldId="423"/>
            <ac:spMk id="2" creationId="{F29336D4-CC7E-1807-B9B8-7DD2073762A2}"/>
          </ac:spMkLst>
        </pc:spChg>
        <pc:spChg chg="mod">
          <ac:chgData name="Codrin Daranga" userId="565dc176-98a5-45ab-9ab6-433b8273ca16" providerId="ADAL" clId="{47199EB3-5712-4DD6-951F-3294395C9C4A}" dt="2024-04-22T18:34:04.279" v="1850"/>
          <ac:spMkLst>
            <pc:docMk/>
            <pc:sldMk cId="651387063" sldId="423"/>
            <ac:spMk id="3" creationId="{5E508775-80F6-2201-7043-968CA5EAE209}"/>
          </ac:spMkLst>
        </pc:spChg>
      </pc:sldChg>
      <pc:sldChg chg="modSp">
        <pc:chgData name="Codrin Daranga" userId="565dc176-98a5-45ab-9ab6-433b8273ca16" providerId="ADAL" clId="{47199EB3-5712-4DD6-951F-3294395C9C4A}" dt="2024-04-22T18:34:04.279" v="1850"/>
        <pc:sldMkLst>
          <pc:docMk/>
          <pc:sldMk cId="662832141" sldId="424"/>
        </pc:sldMkLst>
        <pc:spChg chg="mod">
          <ac:chgData name="Codrin Daranga" userId="565dc176-98a5-45ab-9ab6-433b8273ca16" providerId="ADAL" clId="{47199EB3-5712-4DD6-951F-3294395C9C4A}" dt="2024-04-22T18:34:04.279" v="1850"/>
          <ac:spMkLst>
            <pc:docMk/>
            <pc:sldMk cId="662832141" sldId="424"/>
            <ac:spMk id="2" creationId="{AB93D085-6E0E-463A-89B7-F5555AFDCE97}"/>
          </ac:spMkLst>
        </pc:spChg>
        <pc:spChg chg="mod">
          <ac:chgData name="Codrin Daranga" userId="565dc176-98a5-45ab-9ab6-433b8273ca16" providerId="ADAL" clId="{47199EB3-5712-4DD6-951F-3294395C9C4A}" dt="2024-04-22T18:34:04.279" v="1850"/>
          <ac:spMkLst>
            <pc:docMk/>
            <pc:sldMk cId="662832141" sldId="424"/>
            <ac:spMk id="3" creationId="{56C7CAA8-74F2-4749-8CCD-B8BA62C4B451}"/>
          </ac:spMkLst>
        </pc:spChg>
      </pc:sldChg>
      <pc:sldChg chg="modSp">
        <pc:chgData name="Codrin Daranga" userId="565dc176-98a5-45ab-9ab6-433b8273ca16" providerId="ADAL" clId="{47199EB3-5712-4DD6-951F-3294395C9C4A}" dt="2024-04-22T18:34:04.279" v="1850"/>
        <pc:sldMkLst>
          <pc:docMk/>
          <pc:sldMk cId="472182668" sldId="426"/>
        </pc:sldMkLst>
        <pc:spChg chg="mod">
          <ac:chgData name="Codrin Daranga" userId="565dc176-98a5-45ab-9ab6-433b8273ca16" providerId="ADAL" clId="{47199EB3-5712-4DD6-951F-3294395C9C4A}" dt="2024-04-22T18:34:04.279" v="1850"/>
          <ac:spMkLst>
            <pc:docMk/>
            <pc:sldMk cId="472182668" sldId="426"/>
            <ac:spMk id="2" creationId="{AB93D085-6E0E-463A-89B7-F5555AFDCE97}"/>
          </ac:spMkLst>
        </pc:spChg>
        <pc:spChg chg="mod">
          <ac:chgData name="Codrin Daranga" userId="565dc176-98a5-45ab-9ab6-433b8273ca16" providerId="ADAL" clId="{47199EB3-5712-4DD6-951F-3294395C9C4A}" dt="2024-04-22T18:34:04.279" v="1850"/>
          <ac:spMkLst>
            <pc:docMk/>
            <pc:sldMk cId="472182668" sldId="426"/>
            <ac:spMk id="3" creationId="{56C7CAA8-74F2-4749-8CCD-B8BA62C4B451}"/>
          </ac:spMkLst>
        </pc:spChg>
      </pc:sldChg>
      <pc:sldChg chg="modSp">
        <pc:chgData name="Codrin Daranga" userId="565dc176-98a5-45ab-9ab6-433b8273ca16" providerId="ADAL" clId="{47199EB3-5712-4DD6-951F-3294395C9C4A}" dt="2024-04-22T18:34:04.279" v="1850"/>
        <pc:sldMkLst>
          <pc:docMk/>
          <pc:sldMk cId="2253516823" sldId="427"/>
        </pc:sldMkLst>
        <pc:spChg chg="mod">
          <ac:chgData name="Codrin Daranga" userId="565dc176-98a5-45ab-9ab6-433b8273ca16" providerId="ADAL" clId="{47199EB3-5712-4DD6-951F-3294395C9C4A}" dt="2024-04-22T18:34:04.279" v="1850"/>
          <ac:spMkLst>
            <pc:docMk/>
            <pc:sldMk cId="2253516823" sldId="427"/>
            <ac:spMk id="3" creationId="{56C7CAA8-74F2-4749-8CCD-B8BA62C4B451}"/>
          </ac:spMkLst>
        </pc:spChg>
      </pc:sldChg>
      <pc:sldChg chg="modSp">
        <pc:chgData name="Codrin Daranga" userId="565dc176-98a5-45ab-9ab6-433b8273ca16" providerId="ADAL" clId="{47199EB3-5712-4DD6-951F-3294395C9C4A}" dt="2024-04-22T18:34:04.279" v="1850"/>
        <pc:sldMkLst>
          <pc:docMk/>
          <pc:sldMk cId="1038944805" sldId="428"/>
        </pc:sldMkLst>
        <pc:spChg chg="mod">
          <ac:chgData name="Codrin Daranga" userId="565dc176-98a5-45ab-9ab6-433b8273ca16" providerId="ADAL" clId="{47199EB3-5712-4DD6-951F-3294395C9C4A}" dt="2024-04-22T18:34:04.279" v="1850"/>
          <ac:spMkLst>
            <pc:docMk/>
            <pc:sldMk cId="1038944805" sldId="428"/>
            <ac:spMk id="3" creationId="{56C7CAA8-74F2-4749-8CCD-B8BA62C4B451}"/>
          </ac:spMkLst>
        </pc:spChg>
      </pc:sldChg>
      <pc:sldChg chg="modSp">
        <pc:chgData name="Codrin Daranga" userId="565dc176-98a5-45ab-9ab6-433b8273ca16" providerId="ADAL" clId="{47199EB3-5712-4DD6-951F-3294395C9C4A}" dt="2024-04-22T18:34:04.279" v="1850"/>
        <pc:sldMkLst>
          <pc:docMk/>
          <pc:sldMk cId="1725748699" sldId="436"/>
        </pc:sldMkLst>
        <pc:spChg chg="mod">
          <ac:chgData name="Codrin Daranga" userId="565dc176-98a5-45ab-9ab6-433b8273ca16" providerId="ADAL" clId="{47199EB3-5712-4DD6-951F-3294395C9C4A}" dt="2024-04-22T18:34:04.279" v="1850"/>
          <ac:spMkLst>
            <pc:docMk/>
            <pc:sldMk cId="1725748699" sldId="436"/>
            <ac:spMk id="2" creationId="{AB93D085-6E0E-463A-89B7-F5555AFDCE97}"/>
          </ac:spMkLst>
        </pc:spChg>
        <pc:spChg chg="mod">
          <ac:chgData name="Codrin Daranga" userId="565dc176-98a5-45ab-9ab6-433b8273ca16" providerId="ADAL" clId="{47199EB3-5712-4DD6-951F-3294395C9C4A}" dt="2024-04-22T18:34:04.279" v="1850"/>
          <ac:spMkLst>
            <pc:docMk/>
            <pc:sldMk cId="1725748699" sldId="436"/>
            <ac:spMk id="3" creationId="{56C7CAA8-74F2-4749-8CCD-B8BA62C4B451}"/>
          </ac:spMkLst>
        </pc:spChg>
      </pc:sldChg>
      <pc:sldChg chg="modSp add mod">
        <pc:chgData name="Codrin Daranga" userId="565dc176-98a5-45ab-9ab6-433b8273ca16" providerId="ADAL" clId="{47199EB3-5712-4DD6-951F-3294395C9C4A}" dt="2024-04-22T18:34:04.279" v="1850"/>
        <pc:sldMkLst>
          <pc:docMk/>
          <pc:sldMk cId="1697345083" sldId="437"/>
        </pc:sldMkLst>
        <pc:spChg chg="mod">
          <ac:chgData name="Codrin Daranga" userId="565dc176-98a5-45ab-9ab6-433b8273ca16" providerId="ADAL" clId="{47199EB3-5712-4DD6-951F-3294395C9C4A}" dt="2024-04-22T18:34:04.279" v="1850"/>
          <ac:spMkLst>
            <pc:docMk/>
            <pc:sldMk cId="1697345083" sldId="437"/>
            <ac:spMk id="2" creationId="{F29336D4-CC7E-1807-B9B8-7DD2073762A2}"/>
          </ac:spMkLst>
        </pc:spChg>
        <pc:spChg chg="mod">
          <ac:chgData name="Codrin Daranga" userId="565dc176-98a5-45ab-9ab6-433b8273ca16" providerId="ADAL" clId="{47199EB3-5712-4DD6-951F-3294395C9C4A}" dt="2024-04-22T18:34:04.279" v="1850"/>
          <ac:spMkLst>
            <pc:docMk/>
            <pc:sldMk cId="1697345083" sldId="437"/>
            <ac:spMk id="3" creationId="{5E508775-80F6-2201-7043-968CA5EAE209}"/>
          </ac:spMkLst>
        </pc:spChg>
      </pc:sldChg>
      <pc:sldChg chg="modSp">
        <pc:chgData name="Codrin Daranga" userId="565dc176-98a5-45ab-9ab6-433b8273ca16" providerId="ADAL" clId="{47199EB3-5712-4DD6-951F-3294395C9C4A}" dt="2024-04-22T18:34:04.279" v="1850"/>
        <pc:sldMkLst>
          <pc:docMk/>
          <pc:sldMk cId="4283202388" sldId="439"/>
        </pc:sldMkLst>
        <pc:spChg chg="mod">
          <ac:chgData name="Codrin Daranga" userId="565dc176-98a5-45ab-9ab6-433b8273ca16" providerId="ADAL" clId="{47199EB3-5712-4DD6-951F-3294395C9C4A}" dt="2024-04-22T18:34:04.279" v="1850"/>
          <ac:spMkLst>
            <pc:docMk/>
            <pc:sldMk cId="4283202388" sldId="439"/>
            <ac:spMk id="2" creationId="{AB93D085-6E0E-463A-89B7-F5555AFDCE97}"/>
          </ac:spMkLst>
        </pc:spChg>
        <pc:spChg chg="mod">
          <ac:chgData name="Codrin Daranga" userId="565dc176-98a5-45ab-9ab6-433b8273ca16" providerId="ADAL" clId="{47199EB3-5712-4DD6-951F-3294395C9C4A}" dt="2024-04-22T18:34:04.279" v="1850"/>
          <ac:spMkLst>
            <pc:docMk/>
            <pc:sldMk cId="4283202388" sldId="439"/>
            <ac:spMk id="3" creationId="{56C7CAA8-74F2-4749-8CCD-B8BA62C4B451}"/>
          </ac:spMkLst>
        </pc:spChg>
      </pc:sldChg>
      <pc:sldChg chg="modSp add mod">
        <pc:chgData name="Codrin Daranga" userId="565dc176-98a5-45ab-9ab6-433b8273ca16" providerId="ADAL" clId="{47199EB3-5712-4DD6-951F-3294395C9C4A}" dt="2024-04-22T18:34:04.279" v="1850"/>
        <pc:sldMkLst>
          <pc:docMk/>
          <pc:sldMk cId="2555737723" sldId="440"/>
        </pc:sldMkLst>
        <pc:spChg chg="mod">
          <ac:chgData name="Codrin Daranga" userId="565dc176-98a5-45ab-9ab6-433b8273ca16" providerId="ADAL" clId="{47199EB3-5712-4DD6-951F-3294395C9C4A}" dt="2024-04-22T18:34:04.279" v="1850"/>
          <ac:spMkLst>
            <pc:docMk/>
            <pc:sldMk cId="2555737723" sldId="440"/>
            <ac:spMk id="2" creationId="{F29336D4-CC7E-1807-B9B8-7DD2073762A2}"/>
          </ac:spMkLst>
        </pc:spChg>
        <pc:spChg chg="mod">
          <ac:chgData name="Codrin Daranga" userId="565dc176-98a5-45ab-9ab6-433b8273ca16" providerId="ADAL" clId="{47199EB3-5712-4DD6-951F-3294395C9C4A}" dt="2024-04-22T18:34:04.279" v="1850"/>
          <ac:spMkLst>
            <pc:docMk/>
            <pc:sldMk cId="2555737723" sldId="440"/>
            <ac:spMk id="3" creationId="{5E508775-80F6-2201-7043-968CA5EAE209}"/>
          </ac:spMkLst>
        </pc:spChg>
      </pc:sldChg>
      <pc:sldChg chg="modSp new mod">
        <pc:chgData name="Codrin Daranga" userId="565dc176-98a5-45ab-9ab6-433b8273ca16" providerId="ADAL" clId="{47199EB3-5712-4DD6-951F-3294395C9C4A}" dt="2024-04-22T18:34:04.279" v="1850"/>
        <pc:sldMkLst>
          <pc:docMk/>
          <pc:sldMk cId="1133603764" sldId="441"/>
        </pc:sldMkLst>
        <pc:spChg chg="mod">
          <ac:chgData name="Codrin Daranga" userId="565dc176-98a5-45ab-9ab6-433b8273ca16" providerId="ADAL" clId="{47199EB3-5712-4DD6-951F-3294395C9C4A}" dt="2024-04-22T18:34:04.279" v="1850"/>
          <ac:spMkLst>
            <pc:docMk/>
            <pc:sldMk cId="1133603764" sldId="441"/>
            <ac:spMk id="2" creationId="{9DBC1DFC-247A-2F86-EF33-6D9FCB2AA8C6}"/>
          </ac:spMkLst>
        </pc:spChg>
        <pc:spChg chg="mod">
          <ac:chgData name="Codrin Daranga" userId="565dc176-98a5-45ab-9ab6-433b8273ca16" providerId="ADAL" clId="{47199EB3-5712-4DD6-951F-3294395C9C4A}" dt="2024-04-22T18:34:04.279" v="1850"/>
          <ac:spMkLst>
            <pc:docMk/>
            <pc:sldMk cId="1133603764" sldId="441"/>
            <ac:spMk id="3" creationId="{20B81A13-B0D2-5D71-6099-E489F3B53AAE}"/>
          </ac:spMkLst>
        </pc:spChg>
      </pc:sldChg>
      <pc:sldChg chg="modSp add mod">
        <pc:chgData name="Codrin Daranga" userId="565dc176-98a5-45ab-9ab6-433b8273ca16" providerId="ADAL" clId="{47199EB3-5712-4DD6-951F-3294395C9C4A}" dt="2024-04-22T18:34:04.279" v="1850"/>
        <pc:sldMkLst>
          <pc:docMk/>
          <pc:sldMk cId="4205933079" sldId="442"/>
        </pc:sldMkLst>
        <pc:spChg chg="mod">
          <ac:chgData name="Codrin Daranga" userId="565dc176-98a5-45ab-9ab6-433b8273ca16" providerId="ADAL" clId="{47199EB3-5712-4DD6-951F-3294395C9C4A}" dt="2024-04-22T18:34:04.279" v="1850"/>
          <ac:spMkLst>
            <pc:docMk/>
            <pc:sldMk cId="4205933079" sldId="442"/>
            <ac:spMk id="2" creationId="{F29336D4-CC7E-1807-B9B8-7DD2073762A2}"/>
          </ac:spMkLst>
        </pc:spChg>
        <pc:spChg chg="mod">
          <ac:chgData name="Codrin Daranga" userId="565dc176-98a5-45ab-9ab6-433b8273ca16" providerId="ADAL" clId="{47199EB3-5712-4DD6-951F-3294395C9C4A}" dt="2024-04-22T18:34:04.279" v="1850"/>
          <ac:spMkLst>
            <pc:docMk/>
            <pc:sldMk cId="4205933079" sldId="442"/>
            <ac:spMk id="3" creationId="{5E508775-80F6-2201-7043-968CA5EAE209}"/>
          </ac:spMkLst>
        </pc:spChg>
      </pc:sldChg>
      <pc:sldChg chg="modSp">
        <pc:chgData name="Codrin Daranga" userId="565dc176-98a5-45ab-9ab6-433b8273ca16" providerId="ADAL" clId="{47199EB3-5712-4DD6-951F-3294395C9C4A}" dt="2024-04-22T18:34:04.279" v="1850"/>
        <pc:sldMkLst>
          <pc:docMk/>
          <pc:sldMk cId="2106884495" sldId="443"/>
        </pc:sldMkLst>
        <pc:spChg chg="mod">
          <ac:chgData name="Codrin Daranga" userId="565dc176-98a5-45ab-9ab6-433b8273ca16" providerId="ADAL" clId="{47199EB3-5712-4DD6-951F-3294395C9C4A}" dt="2024-04-22T18:34:04.279" v="1850"/>
          <ac:spMkLst>
            <pc:docMk/>
            <pc:sldMk cId="2106884495" sldId="443"/>
            <ac:spMk id="3" creationId="{56C7CAA8-74F2-4749-8CCD-B8BA62C4B451}"/>
          </ac:spMkLst>
        </pc:spChg>
      </pc:sldChg>
      <pc:sldChg chg="modSp">
        <pc:chgData name="Codrin Daranga" userId="565dc176-98a5-45ab-9ab6-433b8273ca16" providerId="ADAL" clId="{47199EB3-5712-4DD6-951F-3294395C9C4A}" dt="2024-04-22T18:34:04.279" v="1850"/>
        <pc:sldMkLst>
          <pc:docMk/>
          <pc:sldMk cId="184319092" sldId="444"/>
        </pc:sldMkLst>
        <pc:spChg chg="mod">
          <ac:chgData name="Codrin Daranga" userId="565dc176-98a5-45ab-9ab6-433b8273ca16" providerId="ADAL" clId="{47199EB3-5712-4DD6-951F-3294395C9C4A}" dt="2024-04-22T18:34:04.279" v="1850"/>
          <ac:spMkLst>
            <pc:docMk/>
            <pc:sldMk cId="184319092" sldId="444"/>
            <ac:spMk id="3" creationId="{56C7CAA8-74F2-4749-8CCD-B8BA62C4B451}"/>
          </ac:spMkLst>
        </pc:spChg>
      </pc:sldChg>
      <pc:sldChg chg="modSp">
        <pc:chgData name="Codrin Daranga" userId="565dc176-98a5-45ab-9ab6-433b8273ca16" providerId="ADAL" clId="{47199EB3-5712-4DD6-951F-3294395C9C4A}" dt="2024-04-22T18:34:04.279" v="1850"/>
        <pc:sldMkLst>
          <pc:docMk/>
          <pc:sldMk cId="589219623" sldId="445"/>
        </pc:sldMkLst>
        <pc:spChg chg="mod">
          <ac:chgData name="Codrin Daranga" userId="565dc176-98a5-45ab-9ab6-433b8273ca16" providerId="ADAL" clId="{47199EB3-5712-4DD6-951F-3294395C9C4A}" dt="2024-04-22T18:34:04.279" v="1850"/>
          <ac:spMkLst>
            <pc:docMk/>
            <pc:sldMk cId="589219623" sldId="445"/>
            <ac:spMk id="3" creationId="{56C7CAA8-74F2-4749-8CCD-B8BA62C4B451}"/>
          </ac:spMkLst>
        </pc:spChg>
      </pc:sldChg>
      <pc:sldChg chg="modSp new mod">
        <pc:chgData name="Codrin Daranga" userId="565dc176-98a5-45ab-9ab6-433b8273ca16" providerId="ADAL" clId="{47199EB3-5712-4DD6-951F-3294395C9C4A}" dt="2024-04-22T18:34:04.279" v="1850"/>
        <pc:sldMkLst>
          <pc:docMk/>
          <pc:sldMk cId="3785206044" sldId="446"/>
        </pc:sldMkLst>
        <pc:spChg chg="mod">
          <ac:chgData name="Codrin Daranga" userId="565dc176-98a5-45ab-9ab6-433b8273ca16" providerId="ADAL" clId="{47199EB3-5712-4DD6-951F-3294395C9C4A}" dt="2024-04-22T18:34:04.279" v="1850"/>
          <ac:spMkLst>
            <pc:docMk/>
            <pc:sldMk cId="3785206044" sldId="446"/>
            <ac:spMk id="2" creationId="{02913AE4-AEA3-D914-4827-8D1817D7C27A}"/>
          </ac:spMkLst>
        </pc:spChg>
        <pc:spChg chg="mod">
          <ac:chgData name="Codrin Daranga" userId="565dc176-98a5-45ab-9ab6-433b8273ca16" providerId="ADAL" clId="{47199EB3-5712-4DD6-951F-3294395C9C4A}" dt="2024-04-22T18:34:04.279" v="1850"/>
          <ac:spMkLst>
            <pc:docMk/>
            <pc:sldMk cId="3785206044" sldId="446"/>
            <ac:spMk id="3" creationId="{DC67E138-3366-754B-F4C6-2FF5E1781AFA}"/>
          </ac:spMkLst>
        </pc:spChg>
      </pc:sldChg>
      <pc:sldChg chg="modSp add mod">
        <pc:chgData name="Codrin Daranga" userId="565dc176-98a5-45ab-9ab6-433b8273ca16" providerId="ADAL" clId="{47199EB3-5712-4DD6-951F-3294395C9C4A}" dt="2024-04-22T18:34:04.279" v="1850"/>
        <pc:sldMkLst>
          <pc:docMk/>
          <pc:sldMk cId="622596663" sldId="447"/>
        </pc:sldMkLst>
        <pc:spChg chg="mod">
          <ac:chgData name="Codrin Daranga" userId="565dc176-98a5-45ab-9ab6-433b8273ca16" providerId="ADAL" clId="{47199EB3-5712-4DD6-951F-3294395C9C4A}" dt="2024-04-22T18:34:04.279" v="1850"/>
          <ac:spMkLst>
            <pc:docMk/>
            <pc:sldMk cId="622596663" sldId="447"/>
            <ac:spMk id="2" creationId="{F29336D4-CC7E-1807-B9B8-7DD2073762A2}"/>
          </ac:spMkLst>
        </pc:spChg>
        <pc:spChg chg="mod">
          <ac:chgData name="Codrin Daranga" userId="565dc176-98a5-45ab-9ab6-433b8273ca16" providerId="ADAL" clId="{47199EB3-5712-4DD6-951F-3294395C9C4A}" dt="2024-04-22T18:34:04.279" v="1850"/>
          <ac:spMkLst>
            <pc:docMk/>
            <pc:sldMk cId="622596663" sldId="447"/>
            <ac:spMk id="3" creationId="{5E508775-80F6-2201-7043-968CA5EAE209}"/>
          </ac:spMkLst>
        </pc:spChg>
      </pc:sldChg>
      <pc:sldChg chg="add del">
        <pc:chgData name="Codrin Daranga" userId="565dc176-98a5-45ab-9ab6-433b8273ca16" providerId="ADAL" clId="{47199EB3-5712-4DD6-951F-3294395C9C4A}" dt="2024-04-22T18:18:44.303" v="1335"/>
        <pc:sldMkLst>
          <pc:docMk/>
          <pc:sldMk cId="4155632706" sldId="447"/>
        </pc:sldMkLst>
      </pc:sldChg>
      <pc:sldChg chg="modSp new mod">
        <pc:chgData name="Codrin Daranga" userId="565dc176-98a5-45ab-9ab6-433b8273ca16" providerId="ADAL" clId="{47199EB3-5712-4DD6-951F-3294395C9C4A}" dt="2024-04-22T18:34:04.279" v="1850"/>
        <pc:sldMkLst>
          <pc:docMk/>
          <pc:sldMk cId="2776119280" sldId="448"/>
        </pc:sldMkLst>
        <pc:spChg chg="mod">
          <ac:chgData name="Codrin Daranga" userId="565dc176-98a5-45ab-9ab6-433b8273ca16" providerId="ADAL" clId="{47199EB3-5712-4DD6-951F-3294395C9C4A}" dt="2024-04-22T18:34:04.279" v="1850"/>
          <ac:spMkLst>
            <pc:docMk/>
            <pc:sldMk cId="2776119280" sldId="448"/>
            <ac:spMk id="2" creationId="{B550DC81-271B-AA52-F706-A75C7FA5593A}"/>
          </ac:spMkLst>
        </pc:spChg>
        <pc:spChg chg="mod">
          <ac:chgData name="Codrin Daranga" userId="565dc176-98a5-45ab-9ab6-433b8273ca16" providerId="ADAL" clId="{47199EB3-5712-4DD6-951F-3294395C9C4A}" dt="2024-04-22T18:34:04.279" v="1850"/>
          <ac:spMkLst>
            <pc:docMk/>
            <pc:sldMk cId="2776119280" sldId="448"/>
            <ac:spMk id="3" creationId="{0CBB2C92-1661-F516-9623-F4ED6F612EDD}"/>
          </ac:spMkLst>
        </pc:spChg>
      </pc:sldChg>
      <pc:sldChg chg="add del">
        <pc:chgData name="Codrin Daranga" userId="565dc176-98a5-45ab-9ab6-433b8273ca16" providerId="ADAL" clId="{47199EB3-5712-4DD6-951F-3294395C9C4A}" dt="2024-04-22T18:18:44.303" v="1335"/>
        <pc:sldMkLst>
          <pc:docMk/>
          <pc:sldMk cId="4014851332" sldId="448"/>
        </pc:sldMkLst>
      </pc:sldChg>
      <pc:sldChg chg="modSp new mod">
        <pc:chgData name="Codrin Daranga" userId="565dc176-98a5-45ab-9ab6-433b8273ca16" providerId="ADAL" clId="{47199EB3-5712-4DD6-951F-3294395C9C4A}" dt="2024-04-22T18:34:04.279" v="1850"/>
        <pc:sldMkLst>
          <pc:docMk/>
          <pc:sldMk cId="457411092" sldId="449"/>
        </pc:sldMkLst>
        <pc:spChg chg="mod">
          <ac:chgData name="Codrin Daranga" userId="565dc176-98a5-45ab-9ab6-433b8273ca16" providerId="ADAL" clId="{47199EB3-5712-4DD6-951F-3294395C9C4A}" dt="2024-04-22T18:34:04.279" v="1850"/>
          <ac:spMkLst>
            <pc:docMk/>
            <pc:sldMk cId="457411092" sldId="449"/>
            <ac:spMk id="2" creationId="{0EF3FDF8-2BEB-3F32-A68C-0088DE5CFED1}"/>
          </ac:spMkLst>
        </pc:spChg>
        <pc:spChg chg="mod">
          <ac:chgData name="Codrin Daranga" userId="565dc176-98a5-45ab-9ab6-433b8273ca16" providerId="ADAL" clId="{47199EB3-5712-4DD6-951F-3294395C9C4A}" dt="2024-04-22T18:34:04.279" v="1850"/>
          <ac:spMkLst>
            <pc:docMk/>
            <pc:sldMk cId="457411092" sldId="449"/>
            <ac:spMk id="3" creationId="{AAF44B29-32DA-1592-4F7B-498952E4B5DA}"/>
          </ac:spMkLst>
        </pc:spChg>
      </pc:sldChg>
      <pc:sldChg chg="add del">
        <pc:chgData name="Codrin Daranga" userId="565dc176-98a5-45ab-9ab6-433b8273ca16" providerId="ADAL" clId="{47199EB3-5712-4DD6-951F-3294395C9C4A}" dt="2024-04-22T18:18:44.303" v="1335"/>
        <pc:sldMkLst>
          <pc:docMk/>
          <pc:sldMk cId="1350306252" sldId="449"/>
        </pc:sldMkLst>
      </pc:sldChg>
    </pc:docChg>
  </pc:docChgLst>
</pc:chgInfo>
</file>

<file path=ppt/charts/_rels/chart1.xml.rels><?xml version="1.0" encoding="UTF-8" standalone="yes"?>
<Relationships xmlns="http://schemas.openxmlformats.org/package/2006/relationships"><Relationship Id="rId3" Type="http://schemas.openxmlformats.org/officeDocument/2006/relationships/oleObject" Target="../embeddings/oleObject1.bin"/><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chartUserShapes" Target="../drawings/drawing1.xml"/></Relationships>
</file>

<file path=ppt/charts/_rels/chart2.xml.rels><?xml version="1.0" encoding="UTF-8" standalone="yes"?>
<Relationships xmlns="http://schemas.openxmlformats.org/package/2006/relationships"><Relationship Id="rId3" Type="http://schemas.openxmlformats.org/officeDocument/2006/relationships/oleObject" Target="../embeddings/oleObject2.bin"/><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chartUserShapes" Target="../drawings/drawing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3365031698365039"/>
          <c:y val="0.13236508188154333"/>
          <c:w val="0.47654320987654319"/>
          <c:h val="0.9747474747474747"/>
        </c:manualLayout>
      </c:layout>
      <c:pieChart>
        <c:varyColors val="1"/>
        <c:ser>
          <c:idx val="0"/>
          <c:order val="0"/>
          <c:dPt>
            <c:idx val="0"/>
            <c:bubble3D val="0"/>
            <c:spPr>
              <a:pattFill prst="ltUpDiag">
                <a:fgClr>
                  <a:schemeClr val="accent1">
                    <a:lumMod val="60000"/>
                    <a:lumOff val="40000"/>
                  </a:schemeClr>
                </a:fgClr>
                <a:bgClr>
                  <a:schemeClr val="bg1"/>
                </a:bgClr>
              </a:pattFill>
              <a:ln w="12700">
                <a:solidFill>
                  <a:schemeClr val="accent1"/>
                </a:solidFill>
              </a:ln>
              <a:effectLst/>
            </c:spPr>
            <c:extLst>
              <c:ext xmlns:c16="http://schemas.microsoft.com/office/drawing/2014/chart" uri="{C3380CC4-5D6E-409C-BE32-E72D297353CC}">
                <c16:uniqueId val="{00000001-DD31-408A-88D7-B0C0D0F6E9D6}"/>
              </c:ext>
            </c:extLst>
          </c:dPt>
          <c:dPt>
            <c:idx val="1"/>
            <c:bubble3D val="0"/>
            <c:spPr>
              <a:pattFill prst="pct20">
                <a:fgClr>
                  <a:srgbClr val="C00000"/>
                </a:fgClr>
                <a:bgClr>
                  <a:schemeClr val="bg1"/>
                </a:bgClr>
              </a:pattFill>
              <a:ln w="19050">
                <a:solidFill>
                  <a:srgbClr val="C00000"/>
                </a:solidFill>
              </a:ln>
              <a:effectLst/>
            </c:spPr>
            <c:extLst>
              <c:ext xmlns:c16="http://schemas.microsoft.com/office/drawing/2014/chart" uri="{C3380CC4-5D6E-409C-BE32-E72D297353CC}">
                <c16:uniqueId val="{00000003-DD31-408A-88D7-B0C0D0F6E9D6}"/>
              </c:ext>
            </c:extLst>
          </c:dPt>
          <c:dPt>
            <c:idx val="2"/>
            <c:bubble3D val="0"/>
            <c:spPr>
              <a:solidFill>
                <a:schemeClr val="accent3"/>
              </a:solidFill>
              <a:ln w="12700">
                <a:solidFill>
                  <a:schemeClr val="accent3">
                    <a:lumMod val="50000"/>
                  </a:schemeClr>
                </a:solidFill>
              </a:ln>
              <a:effectLst/>
            </c:spPr>
            <c:extLst>
              <c:ext xmlns:c16="http://schemas.microsoft.com/office/drawing/2014/chart" uri="{C3380CC4-5D6E-409C-BE32-E72D297353CC}">
                <c16:uniqueId val="{00000005-DD31-408A-88D7-B0C0D0F6E9D6}"/>
              </c:ext>
            </c:extLst>
          </c:dPt>
          <c:dLbls>
            <c:dLbl>
              <c:idx val="0"/>
              <c:layout>
                <c:manualLayout>
                  <c:x val="-1.4289223606808908E-3"/>
                  <c:y val="-6.1250956605815775E-2"/>
                </c:manualLayout>
              </c:layout>
              <c:tx>
                <c:rich>
                  <a:bodyPr/>
                  <a:lstStyle/>
                  <a:p>
                    <a:fld id="{D2DEBED7-C576-4B52-9FAE-F500886210B1}" type="CATEGORYNAME">
                      <a:rPr lang="en-US" sz="2400" smtClean="0"/>
                      <a:pPr/>
                      <a:t>[CATEGORY NAME]</a:t>
                    </a:fld>
                    <a:r>
                      <a:rPr lang="en-US" sz="2400" baseline="0" dirty="0"/>
                      <a:t> </a:t>
                    </a:r>
                  </a:p>
                  <a:p>
                    <a:fld id="{C1A95A20-E438-49D8-8673-F1EFC2CA817A}" type="VALUE">
                      <a:rPr lang="en-US" sz="2400" baseline="0" smtClean="0"/>
                      <a:pPr/>
                      <a:t>[VALUE]</a:t>
                    </a:fld>
                    <a:endParaRPr lang="en-US"/>
                  </a:p>
                </c:rich>
              </c:tx>
              <c:dLblPos val="bestFit"/>
              <c:showLegendKey val="0"/>
              <c:showVal val="1"/>
              <c:showCatName val="1"/>
              <c:showSerName val="0"/>
              <c:showPercent val="0"/>
              <c:showBubbleSize val="0"/>
              <c:extLst>
                <c:ext xmlns:c15="http://schemas.microsoft.com/office/drawing/2012/chart" uri="{CE6537A1-D6FC-4f65-9D91-7224C49458BB}">
                  <c15:layout>
                    <c:manualLayout>
                      <c:w val="0.40757575757575759"/>
                      <c:h val="0.32624906785980612"/>
                    </c:manualLayout>
                  </c15:layout>
                  <c15:dlblFieldTable/>
                  <c15:showDataLabelsRange val="0"/>
                </c:ext>
                <c:ext xmlns:c16="http://schemas.microsoft.com/office/drawing/2014/chart" uri="{C3380CC4-5D6E-409C-BE32-E72D297353CC}">
                  <c16:uniqueId val="{00000001-DD31-408A-88D7-B0C0D0F6E9D6}"/>
                </c:ext>
              </c:extLst>
            </c:dLbl>
            <c:dLbl>
              <c:idx val="1"/>
              <c:layout>
                <c:manualLayout>
                  <c:x val="1.8858096942086441E-3"/>
                  <c:y val="4.166358399830894E-2"/>
                </c:manualLayout>
              </c:layout>
              <c:tx>
                <c:rich>
                  <a:bodyPr/>
                  <a:lstStyle/>
                  <a:p>
                    <a:fld id="{CA4B554F-E89E-4241-874A-AE565D395790}" type="CATEGORYNAME">
                      <a:rPr lang="en-US" sz="2400"/>
                      <a:pPr/>
                      <a:t>[CATEGORY NAME]</a:t>
                    </a:fld>
                    <a:r>
                      <a:rPr lang="en-US" sz="2400" baseline="0" dirty="0"/>
                      <a:t>, </a:t>
                    </a:r>
                    <a:fld id="{390B5887-4E2A-47EB-8A1E-2FB83FE8C880}" type="VALUE">
                      <a:rPr lang="en-US" sz="2400" baseline="0"/>
                      <a:pPr/>
                      <a:t>[VALUE]</a:t>
                    </a:fld>
                    <a:endParaRPr lang="en-US" sz="2400" baseline="0" dirty="0"/>
                  </a:p>
                </c:rich>
              </c:tx>
              <c:dLblPos val="bestFit"/>
              <c:showLegendKey val="0"/>
              <c:showVal val="1"/>
              <c:showCatName val="1"/>
              <c:showSerName val="0"/>
              <c:showPercent val="0"/>
              <c:showBubbleSize val="0"/>
              <c:extLst>
                <c:ext xmlns:c15="http://schemas.microsoft.com/office/drawing/2012/chart" uri="{CE6537A1-D6FC-4f65-9D91-7224C49458BB}">
                  <c15:layout>
                    <c:manualLayout>
                      <c:w val="0.36262626262626263"/>
                      <c:h val="0.32811334824757643"/>
                    </c:manualLayout>
                  </c15:layout>
                  <c15:dlblFieldTable/>
                  <c15:showDataLabelsRange val="0"/>
                </c:ext>
                <c:ext xmlns:c16="http://schemas.microsoft.com/office/drawing/2014/chart" uri="{C3380CC4-5D6E-409C-BE32-E72D297353CC}">
                  <c16:uniqueId val="{00000003-DD31-408A-88D7-B0C0D0F6E9D6}"/>
                </c:ext>
              </c:extLst>
            </c:dLbl>
            <c:dLbl>
              <c:idx val="2"/>
              <c:layout>
                <c:manualLayout>
                  <c:x val="-1.8271946487169583E-2"/>
                  <c:y val="5.110819480898221E-2"/>
                </c:manualLayout>
              </c:layout>
              <c:tx>
                <c:rich>
                  <a:bodyPr/>
                  <a:lstStyle/>
                  <a:p>
                    <a:fld id="{105536F9-7F62-494B-9EF7-2A590B39884E}" type="CATEGORYNAME">
                      <a:rPr lang="en-US" sz="2400" smtClean="0"/>
                      <a:pPr/>
                      <a:t>[CATEGORY NAME]</a:t>
                    </a:fld>
                    <a:r>
                      <a:rPr lang="en-US" sz="2400" baseline="0" dirty="0"/>
                      <a:t> </a:t>
                    </a:r>
                    <a:fld id="{D854D509-2DD1-4C74-8CAF-955DD26887B3}" type="VALUE">
                      <a:rPr lang="en-US" sz="2400" baseline="0"/>
                      <a:pPr/>
                      <a:t>[VALUE]</a:t>
                    </a:fld>
                    <a:endParaRPr lang="en-US" sz="2400" baseline="0" dirty="0"/>
                  </a:p>
                </c:rich>
              </c:tx>
              <c:dLblPos val="bestFit"/>
              <c:showLegendKey val="0"/>
              <c:showVal val="1"/>
              <c:showCatName val="1"/>
              <c:showSerName val="0"/>
              <c:showPercent val="0"/>
              <c:showBubbleSize val="0"/>
              <c:extLst>
                <c:ext xmlns:c15="http://schemas.microsoft.com/office/drawing/2012/chart" uri="{CE6537A1-D6FC-4f65-9D91-7224C49458BB}">
                  <c15:layout>
                    <c:manualLayout>
                      <c:w val="0.37734335480792164"/>
                      <c:h val="0.3272682078051205"/>
                    </c:manualLayout>
                  </c15:layout>
                  <c15:dlblFieldTable/>
                  <c15:showDataLabelsRange val="0"/>
                </c:ext>
                <c:ext xmlns:c16="http://schemas.microsoft.com/office/drawing/2014/chart" uri="{C3380CC4-5D6E-409C-BE32-E72D297353CC}">
                  <c16:uniqueId val="{00000005-DD31-408A-88D7-B0C0D0F6E9D6}"/>
                </c:ext>
              </c:extLst>
            </c:dLbl>
            <c:spPr>
              <a:noFill/>
              <a:ln>
                <a:noFill/>
              </a:ln>
              <a:effectLst/>
            </c:spPr>
            <c:txPr>
              <a:bodyPr rot="0" spcFirstLastPara="1" vertOverflow="clip" horzOverflow="clip" vert="horz" wrap="square" lIns="36576" tIns="18288" rIns="36576" bIns="18288" anchor="ctr" anchorCtr="1">
                <a:spAutoFit/>
              </a:bodyPr>
              <a:lstStyle/>
              <a:p>
                <a:pPr>
                  <a:defRPr sz="900" b="1" i="0" u="none" strike="noStrike" kern="1200" baseline="0">
                    <a:solidFill>
                      <a:schemeClr val="dk1">
                        <a:lumMod val="65000"/>
                        <a:lumOff val="35000"/>
                      </a:schemeClr>
                    </a:solidFill>
                    <a:latin typeface="Times New Roman" panose="02020603050405020304" pitchFamily="18" charset="0"/>
                    <a:ea typeface="+mn-ea"/>
                    <a:cs typeface="Times New Roman" panose="02020603050405020304" pitchFamily="18" charset="0"/>
                  </a:defRPr>
                </a:pPr>
                <a:endParaRPr lang="en-US"/>
              </a:p>
            </c:txPr>
            <c:dLblPos val="bestFit"/>
            <c:showLegendKey val="0"/>
            <c:showVal val="1"/>
            <c:showCatName val="1"/>
            <c:showSerName val="0"/>
            <c:showPercent val="0"/>
            <c:showBubbleSize val="0"/>
            <c:showLeaderLines val="0"/>
            <c:extLst>
              <c:ext xmlns:c15="http://schemas.microsoft.com/office/drawing/2012/chart" uri="{CE6537A1-D6FC-4f65-9D91-7224C49458BB}">
                <c15:spPr xmlns:c15="http://schemas.microsoft.com/office/drawing/2012/chart">
                  <a:prstGeom prst="rect">
                    <a:avLst/>
                  </a:prstGeom>
                  <a:noFill/>
                  <a:ln>
                    <a:noFill/>
                  </a:ln>
                </c15:spPr>
              </c:ext>
            </c:extLst>
          </c:dLbls>
          <c:cat>
            <c:strRef>
              <c:f>Sheet1!$I$6:$I$8</c:f>
              <c:strCache>
                <c:ptCount val="3"/>
                <c:pt idx="0">
                  <c:v>Tire-Derived Fuel</c:v>
                </c:pt>
                <c:pt idx="1">
                  <c:v>Ground Tire Rubber</c:v>
                </c:pt>
                <c:pt idx="2">
                  <c:v>Civil Engineering</c:v>
                </c:pt>
              </c:strCache>
            </c:strRef>
          </c:cat>
          <c:val>
            <c:numRef>
              <c:f>Sheet1!$J$6:$J$8</c:f>
              <c:numCache>
                <c:formatCode>0.0%</c:formatCode>
                <c:ptCount val="3"/>
                <c:pt idx="0">
                  <c:v>0.50900000000000001</c:v>
                </c:pt>
                <c:pt idx="1">
                  <c:v>0.29699999999999999</c:v>
                </c:pt>
                <c:pt idx="2">
                  <c:v>9.3000000000000013E-2</c:v>
                </c:pt>
              </c:numCache>
            </c:numRef>
          </c:val>
          <c:extLst>
            <c:ext xmlns:c16="http://schemas.microsoft.com/office/drawing/2014/chart" uri="{C3380CC4-5D6E-409C-BE32-E72D297353CC}">
              <c16:uniqueId val="{00000006-DD31-408A-88D7-B0C0D0F6E9D6}"/>
            </c:ext>
          </c:extLst>
        </c:ser>
        <c:dLbls>
          <c:dLblPos val="bestFit"/>
          <c:showLegendKey val="0"/>
          <c:showVal val="1"/>
          <c:showCatName val="0"/>
          <c:showSerName val="0"/>
          <c:showPercent val="0"/>
          <c:showBubbleSize val="0"/>
          <c:showLeaderLines val="0"/>
        </c:dLbls>
        <c:firstSliceAng val="0"/>
      </c:pieChart>
      <c:spPr>
        <a:noFill/>
        <a:ln>
          <a:noFill/>
        </a:ln>
        <a:effectLst/>
      </c:spPr>
    </c:plotArea>
    <c:plotVisOnly val="1"/>
    <c:dispBlanksAs val="gap"/>
    <c:showDLblsOverMax val="0"/>
  </c:chart>
  <c:spPr>
    <a:noFill/>
    <a:ln w="9525" cap="flat" cmpd="sng" algn="ctr">
      <a:noFill/>
      <a:round/>
    </a:ln>
    <a:effectLst/>
  </c:spPr>
  <c:txPr>
    <a:bodyPr/>
    <a:lstStyle/>
    <a:p>
      <a:pPr>
        <a:defRPr sz="900" b="1">
          <a:latin typeface="Times New Roman" panose="02020603050405020304" pitchFamily="18" charset="0"/>
          <a:cs typeface="Times New Roman" panose="02020603050405020304" pitchFamily="18" charset="0"/>
        </a:defRPr>
      </a:pPr>
      <a:endParaRPr lang="en-US"/>
    </a:p>
  </c:txPr>
  <c:externalData r:id="rId3">
    <c:autoUpdate val="0"/>
  </c:externalData>
  <c:userShapes r:id="rId4"/>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8194444444444444"/>
          <c:y val="1.3257575757575758E-2"/>
          <c:w val="0.4258333333333334"/>
          <c:h val="0.96780303030303039"/>
        </c:manualLayout>
      </c:layout>
      <c:pieChart>
        <c:varyColors val="1"/>
        <c:ser>
          <c:idx val="0"/>
          <c:order val="0"/>
          <c:dPt>
            <c:idx val="0"/>
            <c:bubble3D val="0"/>
            <c:spPr>
              <a:pattFill prst="pct20">
                <a:fgClr>
                  <a:schemeClr val="accent1"/>
                </a:fgClr>
                <a:bgClr>
                  <a:schemeClr val="bg1"/>
                </a:bgClr>
              </a:pattFill>
              <a:ln w="12700">
                <a:solidFill>
                  <a:schemeClr val="accent1"/>
                </a:solidFill>
              </a:ln>
              <a:effectLst/>
            </c:spPr>
            <c:extLst>
              <c:ext xmlns:c16="http://schemas.microsoft.com/office/drawing/2014/chart" uri="{C3380CC4-5D6E-409C-BE32-E72D297353CC}">
                <c16:uniqueId val="{00000001-731C-44D9-B45C-427B6D720D01}"/>
              </c:ext>
            </c:extLst>
          </c:dPt>
          <c:dPt>
            <c:idx val="1"/>
            <c:bubble3D val="0"/>
            <c:spPr>
              <a:solidFill>
                <a:schemeClr val="accent2"/>
              </a:solidFill>
              <a:ln w="12700">
                <a:solidFill>
                  <a:srgbClr val="C00000"/>
                </a:solidFill>
              </a:ln>
              <a:effectLst/>
            </c:spPr>
            <c:extLst>
              <c:ext xmlns:c16="http://schemas.microsoft.com/office/drawing/2014/chart" uri="{C3380CC4-5D6E-409C-BE32-E72D297353CC}">
                <c16:uniqueId val="{00000003-731C-44D9-B45C-427B6D720D01}"/>
              </c:ext>
            </c:extLst>
          </c:dPt>
          <c:dPt>
            <c:idx val="2"/>
            <c:bubble3D val="0"/>
            <c:spPr>
              <a:pattFill prst="ltUpDiag">
                <a:fgClr>
                  <a:schemeClr val="accent3"/>
                </a:fgClr>
                <a:bgClr>
                  <a:schemeClr val="bg1"/>
                </a:bgClr>
              </a:pattFill>
              <a:ln w="12700">
                <a:solidFill>
                  <a:schemeClr val="accent3"/>
                </a:solidFill>
              </a:ln>
              <a:effectLst/>
            </c:spPr>
            <c:extLst>
              <c:ext xmlns:c16="http://schemas.microsoft.com/office/drawing/2014/chart" uri="{C3380CC4-5D6E-409C-BE32-E72D297353CC}">
                <c16:uniqueId val="{00000005-731C-44D9-B45C-427B6D720D01}"/>
              </c:ext>
            </c:extLst>
          </c:dPt>
          <c:dPt>
            <c:idx val="3"/>
            <c:bubble3D val="0"/>
            <c:spPr>
              <a:pattFill prst="dashHorz">
                <a:fgClr>
                  <a:schemeClr val="accent4"/>
                </a:fgClr>
                <a:bgClr>
                  <a:schemeClr val="bg1"/>
                </a:bgClr>
              </a:pattFill>
              <a:ln w="12700">
                <a:solidFill>
                  <a:schemeClr val="accent4"/>
                </a:solidFill>
              </a:ln>
              <a:effectLst/>
            </c:spPr>
            <c:extLst>
              <c:ext xmlns:c16="http://schemas.microsoft.com/office/drawing/2014/chart" uri="{C3380CC4-5D6E-409C-BE32-E72D297353CC}">
                <c16:uniqueId val="{00000007-731C-44D9-B45C-427B6D720D01}"/>
              </c:ext>
            </c:extLst>
          </c:dPt>
          <c:dPt>
            <c:idx val="4"/>
            <c:bubble3D val="0"/>
            <c:spPr>
              <a:pattFill prst="dotGrid">
                <a:fgClr>
                  <a:schemeClr val="accent5"/>
                </a:fgClr>
                <a:bgClr>
                  <a:schemeClr val="bg1"/>
                </a:bgClr>
              </a:pattFill>
              <a:ln w="12700">
                <a:solidFill>
                  <a:schemeClr val="accent5"/>
                </a:solidFill>
              </a:ln>
              <a:effectLst/>
            </c:spPr>
            <c:extLst>
              <c:ext xmlns:c16="http://schemas.microsoft.com/office/drawing/2014/chart" uri="{C3380CC4-5D6E-409C-BE32-E72D297353CC}">
                <c16:uniqueId val="{00000009-731C-44D9-B45C-427B6D720D01}"/>
              </c:ext>
            </c:extLst>
          </c:dPt>
          <c:dLbls>
            <c:dLbl>
              <c:idx val="0"/>
              <c:layout>
                <c:manualLayout>
                  <c:x val="8.5377769265086736E-2"/>
                  <c:y val="4.483172936716244E-2"/>
                </c:manualLayout>
              </c:layout>
              <c:tx>
                <c:rich>
                  <a:bodyPr/>
                  <a:lstStyle/>
                  <a:p>
                    <a:fld id="{6EFD9E31-EFEF-4F4E-8A89-80B336E37C08}" type="CATEGORYNAME">
                      <a:rPr lang="en-US" sz="2400"/>
                      <a:pPr/>
                      <a:t>[CATEGORY NAME]</a:t>
                    </a:fld>
                    <a:r>
                      <a:rPr lang="en-US" baseline="0" dirty="0"/>
                      <a:t>, </a:t>
                    </a:r>
                    <a:fld id="{FAD2F2A2-5CC1-47E5-B412-D7FFD0945A0B}" type="VALUE">
                      <a:rPr lang="en-US" sz="2400" baseline="0"/>
                      <a:pPr/>
                      <a:t>[VALUE]</a:t>
                    </a:fld>
                    <a:endParaRPr lang="en-US" baseline="0" dirty="0"/>
                  </a:p>
                </c:rich>
              </c:tx>
              <c:dLblPos val="bestFit"/>
              <c:showLegendKey val="0"/>
              <c:showVal val="1"/>
              <c:showCatName val="1"/>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731C-44D9-B45C-427B6D720D01}"/>
                </c:ext>
              </c:extLst>
            </c:dLbl>
            <c:dLbl>
              <c:idx val="1"/>
              <c:layout>
                <c:manualLayout>
                  <c:x val="8.9379075823824566E-2"/>
                  <c:y val="4.6767687372411756E-2"/>
                </c:manualLayout>
              </c:layout>
              <c:tx>
                <c:rich>
                  <a:bodyPr/>
                  <a:lstStyle/>
                  <a:p>
                    <a:fld id="{99653522-1355-4D39-80AF-44B86AB381B2}" type="CATEGORYNAME">
                      <a:rPr lang="en-US" sz="2400"/>
                      <a:pPr/>
                      <a:t>[CATEGORY NAME]</a:t>
                    </a:fld>
                    <a:r>
                      <a:rPr lang="en-US" sz="2400" baseline="0" dirty="0"/>
                      <a:t>, </a:t>
                    </a:r>
                    <a:fld id="{6A2BD844-B621-4903-B49A-8FD6EFFE4614}" type="VALUE">
                      <a:rPr lang="en-US" sz="2400" baseline="0"/>
                      <a:pPr/>
                      <a:t>[VALUE]</a:t>
                    </a:fld>
                    <a:endParaRPr lang="en-US" sz="2400" baseline="0" dirty="0"/>
                  </a:p>
                </c:rich>
              </c:tx>
              <c:dLblPos val="bestFit"/>
              <c:showLegendKey val="0"/>
              <c:showVal val="1"/>
              <c:showCatName val="1"/>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3-731C-44D9-B45C-427B6D720D01}"/>
                </c:ext>
              </c:extLst>
            </c:dLbl>
            <c:dLbl>
              <c:idx val="2"/>
              <c:layout>
                <c:manualLayout>
                  <c:x val="0"/>
                  <c:y val="-0.10639720034995626"/>
                </c:manualLayout>
              </c:layout>
              <c:tx>
                <c:rich>
                  <a:bodyPr/>
                  <a:lstStyle/>
                  <a:p>
                    <a:fld id="{A5E831B5-68E5-4A79-BB73-C681CF08B86E}" type="CATEGORYNAME">
                      <a:rPr lang="en-US" sz="2400"/>
                      <a:pPr/>
                      <a:t>[CATEGORY NAME]</a:t>
                    </a:fld>
                    <a:r>
                      <a:rPr lang="en-US" baseline="0" dirty="0"/>
                      <a:t>, </a:t>
                    </a:r>
                    <a:fld id="{C09E2025-7CE4-45E6-8C0E-F56CE2DBF889}" type="VALUE">
                      <a:rPr lang="en-US" sz="2400" baseline="0"/>
                      <a:pPr/>
                      <a:t>[VALUE]</a:t>
                    </a:fld>
                    <a:endParaRPr lang="en-US" baseline="0" dirty="0"/>
                  </a:p>
                </c:rich>
              </c:tx>
              <c:dLblPos val="bestFit"/>
              <c:showLegendKey val="0"/>
              <c:showVal val="1"/>
              <c:showCatName val="1"/>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5-731C-44D9-B45C-427B6D720D01}"/>
                </c:ext>
              </c:extLst>
            </c:dLbl>
            <c:dLbl>
              <c:idx val="3"/>
              <c:layout>
                <c:manualLayout>
                  <c:x val="1.3522244091530567E-2"/>
                  <c:y val="-0.13707063283756207"/>
                </c:manualLayout>
              </c:layout>
              <c:tx>
                <c:rich>
                  <a:bodyPr/>
                  <a:lstStyle/>
                  <a:p>
                    <a:fld id="{52E11A89-A2B7-4F59-B0AC-EE02CAF3CA0A}" type="CATEGORYNAME">
                      <a:rPr lang="en-US" sz="2400"/>
                      <a:pPr/>
                      <a:t>[CATEGORY NAME]</a:t>
                    </a:fld>
                    <a:r>
                      <a:rPr lang="en-US" sz="2400" baseline="0" dirty="0"/>
                      <a:t>, </a:t>
                    </a:r>
                    <a:fld id="{79448AFC-D07C-4C2E-B8A9-FC3CE2BDEEBA}" type="VALUE">
                      <a:rPr lang="en-US" sz="2400" baseline="0"/>
                      <a:pPr/>
                      <a:t>[VALUE]</a:t>
                    </a:fld>
                    <a:endParaRPr lang="en-US" sz="2400" baseline="0" dirty="0"/>
                  </a:p>
                </c:rich>
              </c:tx>
              <c:dLblPos val="bestFit"/>
              <c:showLegendKey val="0"/>
              <c:showVal val="1"/>
              <c:showCatName val="1"/>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7-731C-44D9-B45C-427B6D720D01}"/>
                </c:ext>
              </c:extLst>
            </c:dLbl>
            <c:dLbl>
              <c:idx val="4"/>
              <c:layout>
                <c:manualLayout>
                  <c:x val="4.0566732274591705E-2"/>
                  <c:y val="8.0387284922717961E-2"/>
                </c:manualLayout>
              </c:layout>
              <c:tx>
                <c:rich>
                  <a:bodyPr/>
                  <a:lstStyle/>
                  <a:p>
                    <a:fld id="{EBA8B25D-63AA-4F60-9ADA-906EEAB88F9B}" type="CATEGORYNAME">
                      <a:rPr lang="en-US" sz="2400"/>
                      <a:pPr/>
                      <a:t>[CATEGORY NAME]</a:t>
                    </a:fld>
                    <a:r>
                      <a:rPr lang="en-US" sz="2400" baseline="0" dirty="0"/>
                      <a:t>, </a:t>
                    </a:r>
                    <a:fld id="{A9F002E7-B632-4E3C-85CC-444E9E2BD208}" type="VALUE">
                      <a:rPr lang="en-US" sz="2400" baseline="0"/>
                      <a:pPr/>
                      <a:t>[VALUE]</a:t>
                    </a:fld>
                    <a:endParaRPr lang="en-US" sz="2400" baseline="0" dirty="0"/>
                  </a:p>
                </c:rich>
              </c:tx>
              <c:dLblPos val="bestFit"/>
              <c:showLegendKey val="0"/>
              <c:showVal val="1"/>
              <c:showCatName val="1"/>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9-731C-44D9-B45C-427B6D720D01}"/>
                </c:ext>
              </c:extLst>
            </c:dLbl>
            <c:spPr>
              <a:noFill/>
              <a:ln>
                <a:noFill/>
              </a:ln>
              <a:effectLst/>
            </c:spPr>
            <c:txPr>
              <a:bodyPr rot="0" spcFirstLastPara="1" vertOverflow="clip" horzOverflow="clip" vert="horz" wrap="none" lIns="38100" tIns="19050" rIns="38100" bIns="19050" anchor="ctr" anchorCtr="1">
                <a:spAutoFit/>
              </a:bodyPr>
              <a:lstStyle/>
              <a:p>
                <a:pPr>
                  <a:defRPr sz="900" b="1" i="0" u="none" strike="noStrike" kern="1200" baseline="0">
                    <a:solidFill>
                      <a:schemeClr val="tx1">
                        <a:lumMod val="75000"/>
                        <a:lumOff val="25000"/>
                      </a:schemeClr>
                    </a:solidFill>
                    <a:latin typeface="Times New Roman" panose="02020603050405020304" pitchFamily="18" charset="0"/>
                    <a:ea typeface="+mn-ea"/>
                    <a:cs typeface="Times New Roman" panose="02020603050405020304" pitchFamily="18" charset="0"/>
                  </a:defRPr>
                </a:pPr>
                <a:endParaRPr lang="en-US"/>
              </a:p>
            </c:txPr>
            <c:dLblPos val="outEnd"/>
            <c:showLegendKey val="0"/>
            <c:showVal val="1"/>
            <c:showCatName val="1"/>
            <c:showSerName val="0"/>
            <c:showPercent val="0"/>
            <c:showBubbleSize val="0"/>
            <c:showLeaderLines val="1"/>
            <c:leaderLines>
              <c:spPr>
                <a:ln w="38100" cap="flat" cmpd="sng" algn="ctr">
                  <a:solidFill>
                    <a:schemeClr val="tx1"/>
                  </a:solidFill>
                  <a:round/>
                </a:ln>
                <a:effectLst/>
              </c:spPr>
            </c:leaderLines>
            <c:extLst>
              <c:ext xmlns:c15="http://schemas.microsoft.com/office/drawing/2012/chart" uri="{CE6537A1-D6FC-4f65-9D91-7224C49458BB}">
                <c15:spPr xmlns:c15="http://schemas.microsoft.com/office/drawing/2012/chart">
                  <a:prstGeom prst="rect">
                    <a:avLst/>
                  </a:prstGeom>
                  <a:noFill/>
                  <a:ln>
                    <a:noFill/>
                  </a:ln>
                </c15:spPr>
              </c:ext>
            </c:extLst>
          </c:dLbls>
          <c:cat>
            <c:strRef>
              <c:f>Sheet1!$C$27:$C$31</c:f>
              <c:strCache>
                <c:ptCount val="5"/>
                <c:pt idx="0">
                  <c:v>Asphalt</c:v>
                </c:pt>
                <c:pt idx="1">
                  <c:v>Automotive</c:v>
                </c:pt>
                <c:pt idx="2">
                  <c:v>Molded/Extruded Products</c:v>
                </c:pt>
                <c:pt idx="3">
                  <c:v>Playgrounds/Mulch</c:v>
                </c:pt>
                <c:pt idx="4">
                  <c:v>Sports Surfacing</c:v>
                </c:pt>
              </c:strCache>
            </c:strRef>
          </c:cat>
          <c:val>
            <c:numRef>
              <c:f>Sheet1!$D$27:$D$31</c:f>
              <c:numCache>
                <c:formatCode>General</c:formatCode>
                <c:ptCount val="5"/>
                <c:pt idx="0">
                  <c:v>119</c:v>
                </c:pt>
                <c:pt idx="1">
                  <c:v>32</c:v>
                </c:pt>
                <c:pt idx="2">
                  <c:v>386</c:v>
                </c:pt>
                <c:pt idx="3">
                  <c:v>243</c:v>
                </c:pt>
                <c:pt idx="4">
                  <c:v>234</c:v>
                </c:pt>
              </c:numCache>
            </c:numRef>
          </c:val>
          <c:extLst>
            <c:ext xmlns:c16="http://schemas.microsoft.com/office/drawing/2014/chart" uri="{C3380CC4-5D6E-409C-BE32-E72D297353CC}">
              <c16:uniqueId val="{0000000A-731C-44D9-B45C-427B6D720D01}"/>
            </c:ext>
          </c:extLst>
        </c:ser>
        <c:dLbls>
          <c:dLblPos val="bestFit"/>
          <c:showLegendKey val="0"/>
          <c:showVal val="1"/>
          <c:showCatName val="0"/>
          <c:showSerName val="0"/>
          <c:showPercent val="0"/>
          <c:showBubbleSize val="0"/>
          <c:showLeaderLines val="1"/>
        </c:dLbls>
        <c:firstSliceAng val="0"/>
      </c:pieChart>
      <c:spPr>
        <a:noFill/>
        <a:ln>
          <a:noFill/>
        </a:ln>
        <a:effectLst/>
      </c:spPr>
    </c:plotArea>
    <c:plotVisOnly val="1"/>
    <c:dispBlanksAs val="gap"/>
    <c:showDLblsOverMax val="0"/>
  </c:chart>
  <c:spPr>
    <a:noFill/>
    <a:ln w="9525" cap="flat" cmpd="sng" algn="ctr">
      <a:noFill/>
      <a:round/>
    </a:ln>
    <a:effectLst/>
  </c:spPr>
  <c:txPr>
    <a:bodyPr/>
    <a:lstStyle/>
    <a:p>
      <a:pPr>
        <a:defRPr sz="900">
          <a:latin typeface="Times New Roman" panose="02020603050405020304" pitchFamily="18" charset="0"/>
          <a:cs typeface="Times New Roman" panose="02020603050405020304" pitchFamily="18" charset="0"/>
        </a:defRPr>
      </a:pPr>
      <a:endParaRPr lang="en-US"/>
    </a:p>
  </c:txPr>
  <c:externalData r:id="rId3">
    <c:autoUpdate val="0"/>
  </c:externalData>
  <c:userShapes r:id="rId4"/>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0.77027</cdr:x>
      <cdr:y>0.78586</cdr:y>
    </cdr:from>
    <cdr:to>
      <cdr:x>1</cdr:x>
      <cdr:y>0.85815</cdr:y>
    </cdr:to>
    <cdr:sp macro="" textlink="">
      <cdr:nvSpPr>
        <cdr:cNvPr id="2" name="TextBox 6">
          <a:extLst xmlns:a="http://schemas.openxmlformats.org/drawingml/2006/main">
            <a:ext uri="{FF2B5EF4-FFF2-40B4-BE49-F238E27FC236}">
              <a16:creationId xmlns:a16="http://schemas.microsoft.com/office/drawing/2014/main" id="{B5BD53D4-9BE4-4A15-9DE9-EA4B1F60370C}"/>
            </a:ext>
          </a:extLst>
        </cdr:cNvPr>
        <cdr:cNvSpPr txBox="1"/>
      </cdr:nvSpPr>
      <cdr:spPr>
        <a:xfrm xmlns:a="http://schemas.openxmlformats.org/drawingml/2006/main">
          <a:off x="5863587" y="4015124"/>
          <a:ext cx="1748793" cy="369345"/>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r>
            <a:rPr lang="en-US" dirty="0"/>
            <a:t>Source PTSi</a:t>
          </a:r>
        </a:p>
      </cdr:txBody>
    </cdr:sp>
  </cdr:relSizeAnchor>
</c:userShapes>
</file>

<file path=ppt/drawings/drawing2.xml><?xml version="1.0" encoding="utf-8"?>
<c:userShapes xmlns:c="http://schemas.openxmlformats.org/drawingml/2006/chart">
  <cdr:relSizeAnchor xmlns:cdr="http://schemas.openxmlformats.org/drawingml/2006/chartDrawing">
    <cdr:from>
      <cdr:x>0.79311</cdr:x>
      <cdr:y>0.8125</cdr:y>
    </cdr:from>
    <cdr:to>
      <cdr:x>1</cdr:x>
      <cdr:y>0.89867</cdr:y>
    </cdr:to>
    <cdr:sp macro="" textlink="">
      <cdr:nvSpPr>
        <cdr:cNvPr id="2" name="TextBox 6">
          <a:extLst xmlns:a="http://schemas.openxmlformats.org/drawingml/2006/main">
            <a:ext uri="{FF2B5EF4-FFF2-40B4-BE49-F238E27FC236}">
              <a16:creationId xmlns:a16="http://schemas.microsoft.com/office/drawing/2014/main" id="{B5BD53D4-9BE4-4A15-9DE9-EA4B1F60370C}"/>
            </a:ext>
          </a:extLst>
        </cdr:cNvPr>
        <cdr:cNvSpPr txBox="1"/>
      </cdr:nvSpPr>
      <cdr:spPr>
        <a:xfrm xmlns:a="http://schemas.openxmlformats.org/drawingml/2006/main">
          <a:off x="6703949" y="3482578"/>
          <a:ext cx="1748790" cy="369332"/>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r>
            <a:rPr lang="en-US" dirty="0"/>
            <a:t>Source PTSi</a:t>
          </a: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6E05319-DEE3-4BB5-8A88-D0B5DC1B4679}" type="datetimeFigureOut">
              <a:rPr lang="en-US" smtClean="0"/>
              <a:t>4/22/2024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E82B764-623D-4CCB-92D5-B246A31AC512}" type="slidenum">
              <a:rPr lang="en-US" smtClean="0"/>
              <a:t>‹#›</a:t>
            </a:fld>
            <a:endParaRPr lang="en-US"/>
          </a:p>
        </p:txBody>
      </p:sp>
    </p:spTree>
    <p:extLst>
      <p:ext uri="{BB962C8B-B14F-4D97-AF65-F5344CB8AC3E}">
        <p14:creationId xmlns:p14="http://schemas.microsoft.com/office/powerpoint/2010/main" val="12810918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s://scholarworks.unr.edu/handle/11714/7484" TargetMode="External"/><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Recycling is the </a:t>
            </a:r>
            <a:r>
              <a:rPr lang="en-US" sz="1200" b="1" kern="1200" dirty="0">
                <a:solidFill>
                  <a:schemeClr val="tx1"/>
                </a:solidFill>
                <a:effectLst/>
                <a:latin typeface="+mn-lt"/>
                <a:ea typeface="+mn-ea"/>
                <a:cs typeface="+mn-cs"/>
              </a:rPr>
              <a:t>process of converting waste materials into new materials or objects</a:t>
            </a:r>
            <a:r>
              <a:rPr lang="en-US" sz="1200" kern="1200" dirty="0">
                <a:solidFill>
                  <a:schemeClr val="tx1"/>
                </a:solidFill>
                <a:effectLst/>
                <a:latin typeface="+mn-lt"/>
                <a:ea typeface="+mn-ea"/>
                <a:cs typeface="+mn-cs"/>
              </a:rPr>
              <a:t>. It is an </a:t>
            </a:r>
            <a:r>
              <a:rPr lang="en-US" sz="1200" b="1" kern="1200" dirty="0">
                <a:solidFill>
                  <a:schemeClr val="tx1"/>
                </a:solidFill>
                <a:effectLst/>
                <a:latin typeface="+mn-lt"/>
                <a:ea typeface="+mn-ea"/>
                <a:cs typeface="+mn-cs"/>
              </a:rPr>
              <a:t>alternative to conventional waste disposal</a:t>
            </a:r>
            <a:r>
              <a:rPr lang="en-US" sz="1200" kern="1200" dirty="0">
                <a:solidFill>
                  <a:schemeClr val="tx1"/>
                </a:solidFill>
                <a:effectLst/>
                <a:latin typeface="+mn-lt"/>
                <a:ea typeface="+mn-ea"/>
                <a:cs typeface="+mn-cs"/>
              </a:rPr>
              <a:t> that can save material and reduce environmental impact.</a:t>
            </a:r>
          </a:p>
          <a:p>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Recycling of rubber from waste tires is </a:t>
            </a:r>
            <a:r>
              <a:rPr lang="en-US" sz="1200" b="1" kern="1200" dirty="0">
                <a:solidFill>
                  <a:schemeClr val="tx1"/>
                </a:solidFill>
                <a:effectLst/>
                <a:latin typeface="+mn-lt"/>
                <a:ea typeface="+mn-ea"/>
                <a:cs typeface="+mn-cs"/>
              </a:rPr>
              <a:t>commonly referred to as recycled tire rubber or RTR. </a:t>
            </a:r>
            <a:r>
              <a:rPr lang="en-US" sz="1200" b="0" kern="1200" dirty="0">
                <a:solidFill>
                  <a:schemeClr val="tx1"/>
                </a:solidFill>
                <a:effectLst/>
                <a:latin typeface="+mn-lt"/>
                <a:ea typeface="+mn-ea"/>
                <a:cs typeface="+mn-cs"/>
              </a:rPr>
              <a:t>When used to modify asphalt binders and mixtures it is</a:t>
            </a:r>
            <a:r>
              <a:rPr lang="en-US" sz="1200" b="1" kern="1200" dirty="0">
                <a:solidFill>
                  <a:schemeClr val="tx1"/>
                </a:solidFill>
                <a:effectLst/>
                <a:latin typeface="+mn-lt"/>
                <a:ea typeface="+mn-ea"/>
                <a:cs typeface="+mn-cs"/>
              </a:rPr>
              <a:t> referred to as Ground Tire Rubber (GTR). </a:t>
            </a:r>
            <a:r>
              <a:rPr lang="en-US" sz="1200" b="0" kern="1200" dirty="0">
                <a:solidFill>
                  <a:schemeClr val="tx1"/>
                </a:solidFill>
                <a:effectLst/>
                <a:latin typeface="+mn-lt"/>
                <a:ea typeface="+mn-ea"/>
                <a:cs typeface="+mn-cs"/>
              </a:rPr>
              <a:t>Whether through binder or mixture modification, incorporation of GTR</a:t>
            </a:r>
            <a:r>
              <a:rPr lang="en-US" sz="1200" kern="1200" dirty="0">
                <a:solidFill>
                  <a:schemeClr val="tx1"/>
                </a:solidFill>
                <a:effectLst/>
                <a:latin typeface="+mn-lt"/>
                <a:ea typeface="+mn-ea"/>
                <a:cs typeface="+mn-cs"/>
              </a:rPr>
              <a:t> into asphalt pavements is an </a:t>
            </a:r>
            <a:r>
              <a:rPr lang="en-US" sz="1200" b="1" kern="1200" dirty="0">
                <a:solidFill>
                  <a:schemeClr val="tx1"/>
                </a:solidFill>
                <a:effectLst/>
                <a:latin typeface="+mn-lt"/>
                <a:ea typeface="+mn-ea"/>
                <a:cs typeface="+mn-cs"/>
              </a:rPr>
              <a:t>attractive alternative addressing engineering, economic and environmental issues.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The Federal Highway Administration (FHWA) established the </a:t>
            </a:r>
            <a:r>
              <a:rPr lang="en-US" sz="1200" b="1" kern="1200" dirty="0">
                <a:solidFill>
                  <a:schemeClr val="tx1"/>
                </a:solidFill>
                <a:effectLst/>
                <a:latin typeface="+mn-lt"/>
                <a:ea typeface="+mn-ea"/>
                <a:cs typeface="+mn-cs"/>
              </a:rPr>
              <a:t>FHWA Recycled Materials Policy </a:t>
            </a:r>
            <a:r>
              <a:rPr lang="en-US" sz="1200" kern="1200" dirty="0">
                <a:solidFill>
                  <a:schemeClr val="tx1"/>
                </a:solidFill>
                <a:effectLst/>
                <a:latin typeface="+mn-lt"/>
                <a:ea typeface="+mn-ea"/>
                <a:cs typeface="+mn-cs"/>
              </a:rPr>
              <a:t>regarding sustainable infrastructure in 2006. The FHWA policy states that </a:t>
            </a:r>
            <a:r>
              <a:rPr lang="en-US" sz="1200" b="1" kern="1200" dirty="0">
                <a:solidFill>
                  <a:schemeClr val="tx1"/>
                </a:solidFill>
                <a:effectLst/>
                <a:latin typeface="+mn-lt"/>
                <a:ea typeface="+mn-ea"/>
                <a:cs typeface="+mn-cs"/>
              </a:rPr>
              <a:t>recycling and reuse can offer triune benefits of “engineering, economic and environmental impact.”</a:t>
            </a:r>
          </a:p>
          <a:p>
            <a:endParaRPr lang="en-US" dirty="0"/>
          </a:p>
        </p:txBody>
      </p:sp>
      <p:sp>
        <p:nvSpPr>
          <p:cNvPr id="4" name="Slide Number Placeholder 3"/>
          <p:cNvSpPr>
            <a:spLocks noGrp="1"/>
          </p:cNvSpPr>
          <p:nvPr>
            <p:ph type="sldNum" sz="quarter" idx="10"/>
          </p:nvPr>
        </p:nvSpPr>
        <p:spPr/>
        <p:txBody>
          <a:bodyPr/>
          <a:lstStyle/>
          <a:p>
            <a:fld id="{748D9503-12A6-48B3-A0D1-C7D575C1493B}" type="slidenum">
              <a:rPr lang="en-US" smtClean="0"/>
              <a:t>4</a:t>
            </a:fld>
            <a:endParaRPr lang="en-US" dirty="0"/>
          </a:p>
        </p:txBody>
      </p:sp>
    </p:spTree>
    <p:extLst>
      <p:ext uri="{BB962C8B-B14F-4D97-AF65-F5344CB8AC3E}">
        <p14:creationId xmlns:p14="http://schemas.microsoft.com/office/powerpoint/2010/main" val="309052235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n-US" sz="1200" kern="1200" dirty="0">
                <a:solidFill>
                  <a:schemeClr val="tx1"/>
                </a:solidFill>
                <a:effectLst/>
                <a:latin typeface="+mn-lt"/>
                <a:ea typeface="+mn-ea"/>
                <a:cs typeface="+mn-cs"/>
              </a:rPr>
              <a:t>As of July 2021, a review of State DOT published specifications revealed that only twelve States currently publish specifications allowing GTR-modified asphalt binders for use in construction of asphalt pavements.</a:t>
            </a:r>
            <a:endParaRPr lang="en-US" b="0" dirty="0"/>
          </a:p>
        </p:txBody>
      </p:sp>
      <p:sp>
        <p:nvSpPr>
          <p:cNvPr id="4" name="Slide Number Placeholder 3"/>
          <p:cNvSpPr>
            <a:spLocks noGrp="1"/>
          </p:cNvSpPr>
          <p:nvPr>
            <p:ph type="sldNum" sz="quarter" idx="10"/>
          </p:nvPr>
        </p:nvSpPr>
        <p:spPr/>
        <p:txBody>
          <a:bodyPr/>
          <a:lstStyle/>
          <a:p>
            <a:fld id="{748D9503-12A6-48B3-A0D1-C7D575C1493B}" type="slidenum">
              <a:rPr lang="en-US" smtClean="0"/>
              <a:t>16</a:t>
            </a:fld>
            <a:endParaRPr lang="en-US" dirty="0"/>
          </a:p>
        </p:txBody>
      </p:sp>
    </p:spTree>
    <p:extLst>
      <p:ext uri="{BB962C8B-B14F-4D97-AF65-F5344CB8AC3E}">
        <p14:creationId xmlns:p14="http://schemas.microsoft.com/office/powerpoint/2010/main" val="403885066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n-US" sz="1200" kern="1200" dirty="0">
                <a:solidFill>
                  <a:schemeClr val="tx1"/>
                </a:solidFill>
                <a:effectLst/>
                <a:latin typeface="+mn-lt"/>
                <a:ea typeface="+mn-ea"/>
                <a:cs typeface="+mn-cs"/>
              </a:rPr>
              <a:t>The National Asphalt Pavement Association (NAPA) recently reported that twenty-one producers from eleven States indicated using GTR in some asphalt mixtures.</a:t>
            </a:r>
          </a:p>
          <a:p>
            <a:pPr marL="0" indent="0">
              <a:buFont typeface="Arial" panose="020B0604020202020204" pitchFamily="34" charset="0"/>
              <a:buNone/>
            </a:pPr>
            <a:endParaRPr lang="en-US" sz="1200" b="0" kern="1200" dirty="0">
              <a:solidFill>
                <a:schemeClr val="tx1"/>
              </a:solidFill>
              <a:effectLst/>
              <a:latin typeface="+mn-lt"/>
              <a:ea typeface="+mn-ea"/>
              <a:cs typeface="+mn-cs"/>
            </a:endParaRPr>
          </a:p>
          <a:p>
            <a:pPr marL="0" indent="0">
              <a:buFont typeface="Arial" panose="020B0604020202020204" pitchFamily="34" charset="0"/>
              <a:buNone/>
            </a:pPr>
            <a:r>
              <a:rPr lang="en-US" sz="1200" kern="1200" dirty="0">
                <a:solidFill>
                  <a:schemeClr val="tx1"/>
                </a:solidFill>
                <a:effectLst/>
                <a:latin typeface="+mn-lt"/>
                <a:ea typeface="+mn-ea"/>
                <a:cs typeface="+mn-cs"/>
              </a:rPr>
              <a:t>The 20 thousand tons of GTR used reported by NAPA is about 17 percent of the 119,000 lbs of GTR reported by the USTMA to be used in modified asphalt binders.</a:t>
            </a:r>
          </a:p>
          <a:p>
            <a:pPr marL="0" indent="0">
              <a:buFont typeface="Arial" panose="020B0604020202020204" pitchFamily="34" charset="0"/>
              <a:buNone/>
            </a:pPr>
            <a:endParaRPr lang="en-US" sz="1200" b="0" kern="1200" dirty="0">
              <a:solidFill>
                <a:schemeClr val="tx1"/>
              </a:solidFill>
              <a:effectLst/>
              <a:latin typeface="+mn-lt"/>
              <a:ea typeface="+mn-ea"/>
              <a:cs typeface="+mn-cs"/>
            </a:endParaRPr>
          </a:p>
          <a:p>
            <a:pPr marL="0" indent="0">
              <a:buFont typeface="Arial" panose="020B0604020202020204" pitchFamily="34" charset="0"/>
              <a:buNone/>
            </a:pPr>
            <a:r>
              <a:rPr lang="en-US" sz="1200" kern="1200" dirty="0">
                <a:solidFill>
                  <a:schemeClr val="tx1"/>
                </a:solidFill>
                <a:effectLst/>
                <a:latin typeface="+mn-lt"/>
                <a:ea typeface="+mn-ea"/>
                <a:cs typeface="+mn-cs"/>
              </a:rPr>
              <a:t>The NAPA report did not include use of GTR in surface treatments, such as chip seals, which is a major source of consumption. NAPA reported that approximately 59 percent of the total asphalt mixture tonnage using GTR was in California, which mandates widespread use of GTR in asphalt pavements (not a Federal requirement)</a:t>
            </a:r>
          </a:p>
          <a:p>
            <a:pPr marL="0" indent="0">
              <a:buFont typeface="Arial" panose="020B0604020202020204" pitchFamily="34" charset="0"/>
              <a:buNone/>
            </a:pPr>
            <a:endParaRPr lang="en-US" sz="1200" b="0" kern="1200" dirty="0">
              <a:solidFill>
                <a:schemeClr val="tx1"/>
              </a:solidFill>
              <a:effectLst/>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kern="1200" dirty="0">
                <a:solidFill>
                  <a:schemeClr val="tx1"/>
                </a:solidFill>
                <a:effectLst/>
                <a:latin typeface="+mn-lt"/>
                <a:ea typeface="+mn-ea"/>
                <a:cs typeface="+mn-cs"/>
              </a:rPr>
              <a:t>California is by far the largest user of GTR-modified asphalt binder, with usage being directed by PRC 42703. The California DOT (Caltrans) requires (</a:t>
            </a:r>
            <a:r>
              <a:rPr lang="en-US" sz="1200" b="1" kern="1200" dirty="0">
                <a:solidFill>
                  <a:schemeClr val="tx1"/>
                </a:solidFill>
                <a:effectLst/>
                <a:latin typeface="+mn-lt"/>
                <a:ea typeface="+mn-ea"/>
                <a:cs typeface="+mn-cs"/>
              </a:rPr>
              <a:t>not a Federal requirement</a:t>
            </a:r>
            <a:r>
              <a:rPr lang="en-US" sz="1200" kern="1200" dirty="0">
                <a:solidFill>
                  <a:schemeClr val="tx1"/>
                </a:solidFill>
                <a:effectLst/>
                <a:latin typeface="+mn-lt"/>
                <a:ea typeface="+mn-ea"/>
                <a:cs typeface="+mn-cs"/>
              </a:rPr>
              <a:t>) that: GTR be derived from automobile and truck tires only; GTR-modified binders be homogeneous; GTR-modified binders may not contain visible rubber particles; and GTR-modified binders contain a minimum of 10 percent GTR.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kern="1200" dirty="0">
                <a:solidFill>
                  <a:schemeClr val="tx1"/>
                </a:solidFill>
                <a:effectLst/>
                <a:latin typeface="+mn-lt"/>
                <a:ea typeface="+mn-ea"/>
                <a:cs typeface="+mn-cs"/>
              </a:rPr>
              <a:t>Arizona, the second largest user of GTR-modified asphalt binders, has two different specifications, </a:t>
            </a:r>
            <a:r>
              <a:rPr lang="en-US" sz="1200" b="1" kern="1200" dirty="0">
                <a:solidFill>
                  <a:schemeClr val="tx1"/>
                </a:solidFill>
                <a:effectLst/>
                <a:latin typeface="+mn-lt"/>
                <a:ea typeface="+mn-ea"/>
                <a:cs typeface="+mn-cs"/>
              </a:rPr>
              <a:t>Crumb Rubber Asphalt (CRA)</a:t>
            </a:r>
            <a:r>
              <a:rPr lang="en-US" sz="1200" b="0" kern="1200" dirty="0">
                <a:solidFill>
                  <a:schemeClr val="tx1"/>
                </a:solidFill>
                <a:effectLst/>
                <a:latin typeface="+mn-lt"/>
                <a:ea typeface="+mn-ea"/>
                <a:cs typeface="+mn-cs"/>
              </a:rPr>
              <a:t> consisting of GTR modified binder with 20 percent minimum GTR content produced using the AR technology, and PG graded (AASHTO M320) for hybrid GTR produced by the rubber modified binder (RMB) technology with a minimum of 8 percent GTR and 2 percent SBS. Arizona’s hybrid GTR-modified binder specifications are designated as PG 64-28 TR+, PG 70-22 TR+ and PG 76-22 TR+</a:t>
            </a:r>
            <a:endParaRPr lang="en-US" sz="1200" b="1" kern="1200" dirty="0">
              <a:solidFill>
                <a:schemeClr val="tx1"/>
              </a:solidFill>
              <a:effectLst/>
              <a:latin typeface="+mn-lt"/>
              <a:ea typeface="+mn-ea"/>
              <a:cs typeface="+mn-cs"/>
            </a:endParaRPr>
          </a:p>
          <a:p>
            <a:pPr marL="0" indent="0">
              <a:buFont typeface="Arial" panose="020B0604020202020204" pitchFamily="34" charset="0"/>
              <a:buNone/>
            </a:pPr>
            <a:endParaRPr lang="en-US" b="0" dirty="0"/>
          </a:p>
        </p:txBody>
      </p:sp>
      <p:sp>
        <p:nvSpPr>
          <p:cNvPr id="4" name="Slide Number Placeholder 3"/>
          <p:cNvSpPr>
            <a:spLocks noGrp="1"/>
          </p:cNvSpPr>
          <p:nvPr>
            <p:ph type="sldNum" sz="quarter" idx="10"/>
          </p:nvPr>
        </p:nvSpPr>
        <p:spPr/>
        <p:txBody>
          <a:bodyPr/>
          <a:lstStyle/>
          <a:p>
            <a:fld id="{748D9503-12A6-48B3-A0D1-C7D575C1493B}" type="slidenum">
              <a:rPr lang="en-US" smtClean="0"/>
              <a:t>17</a:t>
            </a:fld>
            <a:endParaRPr lang="en-US" dirty="0"/>
          </a:p>
        </p:txBody>
      </p:sp>
    </p:spTree>
    <p:extLst>
      <p:ext uri="{BB962C8B-B14F-4D97-AF65-F5344CB8AC3E}">
        <p14:creationId xmlns:p14="http://schemas.microsoft.com/office/powerpoint/2010/main" val="352989744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n-US" sz="1200" kern="1200" dirty="0">
                <a:solidFill>
                  <a:schemeClr val="tx1"/>
                </a:solidFill>
                <a:effectLst/>
                <a:latin typeface="+mn-lt"/>
                <a:ea typeface="+mn-ea"/>
                <a:cs typeface="+mn-cs"/>
              </a:rPr>
              <a:t>To understand the processing technologies discussed, this figure presents a </a:t>
            </a:r>
            <a:r>
              <a:rPr lang="en-US" sz="1200" b="1" kern="1200" dirty="0">
                <a:solidFill>
                  <a:schemeClr val="tx1"/>
                </a:solidFill>
                <a:effectLst/>
                <a:latin typeface="+mn-lt"/>
                <a:ea typeface="+mn-ea"/>
                <a:cs typeface="+mn-cs"/>
              </a:rPr>
              <a:t>chronology of GTR </a:t>
            </a:r>
            <a:r>
              <a:rPr lang="en-US" sz="1200" kern="1200" dirty="0">
                <a:solidFill>
                  <a:schemeClr val="tx1"/>
                </a:solidFill>
                <a:effectLst/>
                <a:latin typeface="+mn-lt"/>
                <a:ea typeface="+mn-ea"/>
                <a:cs typeface="+mn-cs"/>
              </a:rPr>
              <a:t>uses in asphalt binders and mixtures in the U.S. Currently there are two primary </a:t>
            </a:r>
            <a:r>
              <a:rPr lang="en-US" sz="1200" b="1" kern="1200" dirty="0">
                <a:solidFill>
                  <a:schemeClr val="tx1"/>
                </a:solidFill>
                <a:effectLst/>
                <a:latin typeface="+mn-lt"/>
                <a:ea typeface="+mn-ea"/>
                <a:cs typeface="+mn-cs"/>
              </a:rPr>
              <a:t>processes of incorporating GTR into asphalt binders and mixtures referred to as either the “wet” or “dry” process.</a:t>
            </a:r>
          </a:p>
          <a:p>
            <a:pPr marL="0" indent="0">
              <a:buFont typeface="Arial" panose="020B0604020202020204" pitchFamily="34" charset="0"/>
              <a:buNone/>
            </a:pPr>
            <a:endParaRPr lang="en-US" sz="1200" b="1" kern="1200" dirty="0">
              <a:solidFill>
                <a:schemeClr val="tx1"/>
              </a:solidFill>
              <a:effectLst/>
              <a:latin typeface="+mn-lt"/>
              <a:ea typeface="+mn-ea"/>
              <a:cs typeface="+mn-cs"/>
            </a:endParaRPr>
          </a:p>
          <a:p>
            <a:pPr marL="0" indent="0">
              <a:buFont typeface="Arial" panose="020B0604020202020204" pitchFamily="34" charset="0"/>
              <a:buNone/>
            </a:pPr>
            <a:r>
              <a:rPr lang="en-US" sz="1200" kern="1200" dirty="0">
                <a:solidFill>
                  <a:schemeClr val="tx1"/>
                </a:solidFill>
                <a:effectLst/>
                <a:latin typeface="+mn-lt"/>
                <a:ea typeface="+mn-ea"/>
                <a:cs typeface="+mn-cs"/>
              </a:rPr>
              <a:t>The </a:t>
            </a:r>
            <a:r>
              <a:rPr lang="en-US" sz="1200" b="1" kern="1200" dirty="0">
                <a:solidFill>
                  <a:schemeClr val="tx1"/>
                </a:solidFill>
                <a:effectLst/>
                <a:latin typeface="+mn-lt"/>
                <a:ea typeface="+mn-ea"/>
                <a:cs typeface="+mn-cs"/>
              </a:rPr>
              <a:t>wet process blends GTR with asphalt with one of two technologies</a:t>
            </a:r>
            <a:r>
              <a:rPr lang="en-US" sz="1200" kern="1200" dirty="0">
                <a:solidFill>
                  <a:schemeClr val="tx1"/>
                </a:solidFill>
                <a:effectLst/>
                <a:latin typeface="+mn-lt"/>
                <a:ea typeface="+mn-ea"/>
                <a:cs typeface="+mn-cs"/>
              </a:rPr>
              <a:t>. It is done either on-site at the asphalt mixture plant (</a:t>
            </a:r>
            <a:r>
              <a:rPr lang="en-US" sz="1200" b="1" kern="1200" dirty="0">
                <a:solidFill>
                  <a:schemeClr val="tx1"/>
                </a:solidFill>
                <a:effectLst/>
                <a:latin typeface="+mn-lt"/>
                <a:ea typeface="+mn-ea"/>
                <a:cs typeface="+mn-cs"/>
              </a:rPr>
              <a:t>Asphalt Rubber (AR)</a:t>
            </a:r>
            <a:r>
              <a:rPr lang="en-US" sz="1200" kern="1200" dirty="0">
                <a:solidFill>
                  <a:schemeClr val="tx1"/>
                </a:solidFill>
                <a:effectLst/>
                <a:latin typeface="+mn-lt"/>
                <a:ea typeface="+mn-ea"/>
                <a:cs typeface="+mn-cs"/>
              </a:rPr>
              <a:t>) or at the asphalt binder supply terminal (</a:t>
            </a:r>
            <a:r>
              <a:rPr lang="en-US" sz="1200" b="1" kern="1200" dirty="0">
                <a:solidFill>
                  <a:schemeClr val="tx1"/>
                </a:solidFill>
                <a:effectLst/>
                <a:latin typeface="+mn-lt"/>
                <a:ea typeface="+mn-ea"/>
                <a:cs typeface="+mn-cs"/>
              </a:rPr>
              <a:t>Rubber Modified Binder (RMB)</a:t>
            </a:r>
            <a:r>
              <a:rPr lang="en-US" sz="1200" kern="1200" dirty="0">
                <a:solidFill>
                  <a:schemeClr val="tx1"/>
                </a:solidFill>
                <a:effectLst/>
                <a:latin typeface="+mn-lt"/>
                <a:ea typeface="+mn-ea"/>
                <a:cs typeface="+mn-cs"/>
              </a:rPr>
              <a:t>), with a prescribed minimum reaction time or minimum acceptance </a:t>
            </a:r>
            <a:r>
              <a:rPr lang="en-US" sz="1200" kern="1200" dirty="0" err="1">
                <a:solidFill>
                  <a:schemeClr val="tx1"/>
                </a:solidFill>
                <a:effectLst/>
                <a:latin typeface="+mn-lt"/>
                <a:ea typeface="+mn-ea"/>
                <a:cs typeface="+mn-cs"/>
              </a:rPr>
              <a:t>specificaitons</a:t>
            </a:r>
            <a:r>
              <a:rPr lang="en-US" sz="1200" kern="1200" dirty="0">
                <a:solidFill>
                  <a:schemeClr val="tx1"/>
                </a:solidFill>
                <a:effectLst/>
                <a:latin typeface="+mn-lt"/>
                <a:ea typeface="+mn-ea"/>
                <a:cs typeface="+mn-cs"/>
              </a:rPr>
              <a:t> prior to mixing the GTR-modified asphalt binder with aggregate.</a:t>
            </a:r>
          </a:p>
          <a:p>
            <a:pPr marL="0" indent="0">
              <a:buFont typeface="Arial" panose="020B0604020202020204" pitchFamily="34" charset="0"/>
              <a:buNone/>
            </a:pPr>
            <a:endParaRPr lang="en-US" sz="1200" b="0" kern="1200" dirty="0">
              <a:solidFill>
                <a:schemeClr val="tx1"/>
              </a:solidFill>
              <a:effectLst/>
              <a:latin typeface="+mn-lt"/>
              <a:ea typeface="+mn-ea"/>
              <a:cs typeface="+mn-cs"/>
            </a:endParaRPr>
          </a:p>
          <a:p>
            <a:pPr marL="0" indent="0">
              <a:buFont typeface="Arial" panose="020B0604020202020204" pitchFamily="34" charset="0"/>
              <a:buNone/>
            </a:pPr>
            <a:r>
              <a:rPr lang="en-US" sz="1200" kern="1200" dirty="0">
                <a:solidFill>
                  <a:schemeClr val="tx1"/>
                </a:solidFill>
                <a:effectLst/>
                <a:latin typeface="+mn-lt"/>
                <a:ea typeface="+mn-ea"/>
                <a:cs typeface="+mn-cs"/>
              </a:rPr>
              <a:t>The </a:t>
            </a:r>
            <a:r>
              <a:rPr lang="en-US" sz="1200" b="1" kern="1200" dirty="0">
                <a:solidFill>
                  <a:schemeClr val="tx1"/>
                </a:solidFill>
                <a:effectLst/>
                <a:latin typeface="+mn-lt"/>
                <a:ea typeface="+mn-ea"/>
                <a:cs typeface="+mn-cs"/>
              </a:rPr>
              <a:t>dry process incorporates GTR directly into the asphalt mixture during production</a:t>
            </a:r>
            <a:r>
              <a:rPr lang="en-US" sz="1200" kern="1200" dirty="0">
                <a:solidFill>
                  <a:schemeClr val="tx1"/>
                </a:solidFill>
                <a:effectLst/>
                <a:latin typeface="+mn-lt"/>
                <a:ea typeface="+mn-ea"/>
                <a:cs typeface="+mn-cs"/>
              </a:rPr>
              <a:t>. This is usually done by adding the GTR directly to the aggregate in the asphalt plant mixing drum prior to introducing the asphalt binder.</a:t>
            </a:r>
          </a:p>
          <a:p>
            <a:pPr marL="0" indent="0">
              <a:buFont typeface="Arial" panose="020B0604020202020204" pitchFamily="34" charset="0"/>
              <a:buNone/>
            </a:pPr>
            <a:endParaRPr lang="en-US" sz="1200" b="0" kern="1200" dirty="0">
              <a:solidFill>
                <a:schemeClr val="tx1"/>
              </a:solidFill>
              <a:effectLst/>
              <a:latin typeface="+mn-lt"/>
              <a:ea typeface="+mn-ea"/>
              <a:cs typeface="+mn-cs"/>
            </a:endParaRPr>
          </a:p>
          <a:p>
            <a:pPr marL="0" indent="0">
              <a:buFont typeface="Arial" panose="020B0604020202020204" pitchFamily="34" charset="0"/>
              <a:buNone/>
            </a:pPr>
            <a:r>
              <a:rPr lang="en-US" sz="1200" b="0" kern="1200" dirty="0">
                <a:solidFill>
                  <a:schemeClr val="tx1"/>
                </a:solidFill>
                <a:effectLst/>
                <a:latin typeface="+mn-lt"/>
                <a:ea typeface="+mn-ea"/>
                <a:cs typeface="+mn-cs"/>
              </a:rPr>
              <a:t>These three technologies will be discussed in the following slides.</a:t>
            </a:r>
            <a:endParaRPr lang="en-US" b="0" dirty="0"/>
          </a:p>
        </p:txBody>
      </p:sp>
      <p:sp>
        <p:nvSpPr>
          <p:cNvPr id="4" name="Slide Number Placeholder 3"/>
          <p:cNvSpPr>
            <a:spLocks noGrp="1"/>
          </p:cNvSpPr>
          <p:nvPr>
            <p:ph type="sldNum" sz="quarter" idx="10"/>
          </p:nvPr>
        </p:nvSpPr>
        <p:spPr/>
        <p:txBody>
          <a:bodyPr/>
          <a:lstStyle/>
          <a:p>
            <a:fld id="{748D9503-12A6-48B3-A0D1-C7D575C1493B}" type="slidenum">
              <a:rPr lang="en-US" smtClean="0"/>
              <a:t>18</a:t>
            </a:fld>
            <a:endParaRPr lang="en-US" dirty="0"/>
          </a:p>
        </p:txBody>
      </p:sp>
    </p:spTree>
    <p:extLst>
      <p:ext uri="{BB962C8B-B14F-4D97-AF65-F5344CB8AC3E}">
        <p14:creationId xmlns:p14="http://schemas.microsoft.com/office/powerpoint/2010/main" val="374227989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n-US" b="1" dirty="0"/>
              <a:t>Asphalt Rubber or AR </a:t>
            </a:r>
            <a:r>
              <a:rPr lang="en-US" b="0" dirty="0"/>
              <a:t>is defined here as </a:t>
            </a:r>
            <a:r>
              <a:rPr lang="en-US" b="1" dirty="0"/>
              <a:t>“</a:t>
            </a:r>
            <a:r>
              <a:rPr lang="en-US" sz="1200" b="1" dirty="0">
                <a:effectLst/>
                <a:latin typeface="Times New Roman" panose="02020603050405020304" pitchFamily="18" charset="0"/>
                <a:ea typeface="SimSun" panose="02010600030101010101" pitchFamily="2" charset="-122"/>
                <a:cs typeface="Times New Roman" panose="02020603050405020304" pitchFamily="18" charset="0"/>
              </a:rPr>
              <a:t>An asphalt binder in various types of flexible pavement construction including surface treatments and asphalt mixtures consisting of a blended asphalt binder, ground tire rubber (GTR), and certain additives in which the rubber component is at least 15 percent by weight of the total blend and has reacted in the asphalt binder sufficiently to cause swelling of the rubber particles.”</a:t>
            </a:r>
            <a:endParaRPr lang="en-US" b="1" dirty="0"/>
          </a:p>
          <a:p>
            <a:pPr marL="0" indent="0">
              <a:buFont typeface="Arial" panose="020B0604020202020204" pitchFamily="34" charset="0"/>
              <a:buNone/>
            </a:pPr>
            <a:endParaRPr lang="en-US" b="1" dirty="0"/>
          </a:p>
          <a:p>
            <a:pPr marL="0" indent="0">
              <a:buFont typeface="Arial" panose="020B0604020202020204" pitchFamily="34" charset="0"/>
              <a:buNone/>
            </a:pPr>
            <a:r>
              <a:rPr lang="en-US" b="0" dirty="0"/>
              <a:t>Other names for this technology include, with appropriate acronyms: The McDonald Process, Arizona Crumb Rubber, Wet-Process Rubber, Recycled Tire Rubber Modified Bitumen (RTR-MB), Asphalt Rubber Binder (ARB) Bitumen Rubber Binder, Crumb Rubber Binder, and Batch Blending</a:t>
            </a:r>
          </a:p>
        </p:txBody>
      </p:sp>
      <p:sp>
        <p:nvSpPr>
          <p:cNvPr id="4" name="Slide Number Placeholder 3"/>
          <p:cNvSpPr>
            <a:spLocks noGrp="1"/>
          </p:cNvSpPr>
          <p:nvPr>
            <p:ph type="sldNum" sz="quarter" idx="10"/>
          </p:nvPr>
        </p:nvSpPr>
        <p:spPr/>
        <p:txBody>
          <a:bodyPr/>
          <a:lstStyle/>
          <a:p>
            <a:fld id="{748D9503-12A6-48B3-A0D1-C7D575C1493B}" type="slidenum">
              <a:rPr lang="en-US" smtClean="0"/>
              <a:t>19</a:t>
            </a:fld>
            <a:endParaRPr lang="en-US" dirty="0"/>
          </a:p>
        </p:txBody>
      </p:sp>
    </p:spTree>
    <p:extLst>
      <p:ext uri="{BB962C8B-B14F-4D97-AF65-F5344CB8AC3E}">
        <p14:creationId xmlns:p14="http://schemas.microsoft.com/office/powerpoint/2010/main" val="286232446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b="1" dirty="0"/>
              <a:t>Rubber Modified Binder or RMB </a:t>
            </a:r>
            <a:r>
              <a:rPr lang="en-US" b="0" dirty="0"/>
              <a:t>is defined as, </a:t>
            </a:r>
            <a:r>
              <a:rPr kumimoji="0" lang="en-US" sz="1200" b="1" kern="1200" dirty="0">
                <a:solidFill>
                  <a:schemeClr val="dk1"/>
                </a:solidFill>
                <a:effectLst/>
                <a:latin typeface="+mn-lt"/>
                <a:ea typeface="+mn-ea"/>
                <a:cs typeface="+mn-cs"/>
              </a:rPr>
              <a:t>“A version of the wet process where ground tire rubber (GTR) is blended with asphalt binder at the refinery or at an asphalt binder storage and distribution terminal and transported to the asphalt mix plant or job site for use. These blends may contain from 5 to 12 percent GTR by total asphalt binder mass. Some hybrid RMB binders may contain polymers such as styrene-butadiene-s </a:t>
            </a:r>
            <a:r>
              <a:rPr kumimoji="0" lang="en-US" sz="1200" b="1" kern="1200" dirty="0" err="1">
                <a:solidFill>
                  <a:schemeClr val="dk1"/>
                </a:solidFill>
                <a:effectLst/>
                <a:latin typeface="+mn-lt"/>
                <a:ea typeface="+mn-ea"/>
                <a:cs typeface="+mn-cs"/>
              </a:rPr>
              <a:t>tyrene</a:t>
            </a:r>
            <a:r>
              <a:rPr kumimoji="0" lang="en-US" sz="1200" b="1" kern="1200" dirty="0">
                <a:solidFill>
                  <a:schemeClr val="dk1"/>
                </a:solidFill>
                <a:effectLst/>
                <a:latin typeface="+mn-lt"/>
                <a:ea typeface="+mn-ea"/>
                <a:cs typeface="+mn-cs"/>
              </a:rPr>
              <a:t> (SBS) in addition to GTR.”</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en-US" sz="1200" b="1" kern="1200" dirty="0">
              <a:solidFill>
                <a:schemeClr val="dk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b="0" dirty="0"/>
              <a:t>Other names for this technology include, with appropriate acronyms: Terminal Blend, Terminal Blended Rubberized Asphalt (</a:t>
            </a:r>
            <a:r>
              <a:rPr lang="en-US" b="0" dirty="0" err="1"/>
              <a:t>TBRA</a:t>
            </a:r>
            <a:r>
              <a:rPr lang="en-US" b="0" dirty="0"/>
              <a:t>), Recycled Tire Rubber Modified Bitumen (RTR-MB), Rubber Modified Binder (RMB) Hybrid Rubber Binder, and the Wright Process.</a:t>
            </a:r>
            <a:endParaRPr lang="en-US" sz="1200" b="0" dirty="0">
              <a:effectLst/>
              <a:latin typeface="Times New Roman" panose="02020603050405020304" pitchFamily="18" charset="0"/>
              <a:ea typeface="SimSun" panose="02010600030101010101" pitchFamily="2" charset="-122"/>
            </a:endParaRPr>
          </a:p>
        </p:txBody>
      </p:sp>
      <p:sp>
        <p:nvSpPr>
          <p:cNvPr id="4" name="Slide Number Placeholder 3"/>
          <p:cNvSpPr>
            <a:spLocks noGrp="1"/>
          </p:cNvSpPr>
          <p:nvPr>
            <p:ph type="sldNum" sz="quarter" idx="10"/>
          </p:nvPr>
        </p:nvSpPr>
        <p:spPr/>
        <p:txBody>
          <a:bodyPr/>
          <a:lstStyle/>
          <a:p>
            <a:fld id="{748D9503-12A6-48B3-A0D1-C7D575C1493B}" type="slidenum">
              <a:rPr lang="en-US" smtClean="0"/>
              <a:t>20</a:t>
            </a:fld>
            <a:endParaRPr lang="en-US" dirty="0"/>
          </a:p>
        </p:txBody>
      </p:sp>
    </p:spTree>
    <p:extLst>
      <p:ext uri="{BB962C8B-B14F-4D97-AF65-F5344CB8AC3E}">
        <p14:creationId xmlns:p14="http://schemas.microsoft.com/office/powerpoint/2010/main" val="23968993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b="0" dirty="0"/>
              <a:t>Dry Processed Rubber is defined as: </a:t>
            </a:r>
            <a:r>
              <a:rPr kumimoji="0" lang="en-US" sz="1200" b="1" kern="1200" dirty="0">
                <a:solidFill>
                  <a:schemeClr val="dk1"/>
                </a:solidFill>
                <a:effectLst/>
                <a:latin typeface="+mn-lt"/>
                <a:ea typeface="+mn-ea"/>
                <a:cs typeface="+mn-cs"/>
              </a:rPr>
              <a:t>“A process where hot-mix asphalt mixture is modified with ground tire rubber (GTR) using GTR as an aggregate/binder modifier which is incorporated into the aggregate prior to mixing with asphalt binder producing a GTR-modified hot-mix asphalt mixture. GTR used in this technology is generally less than 0.6mm (30 mesh).”</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en-US" sz="1200" b="1" kern="1200" dirty="0">
              <a:solidFill>
                <a:schemeClr val="dk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b="0" dirty="0"/>
              <a:t>Other names for this technology include, with appropriate acronyms: Dry-process Rubber, and Belt Add Modifier (BAM).</a:t>
            </a:r>
            <a:r>
              <a:rPr kumimoji="0" lang="en-US" sz="1200" b="1" kern="1200" dirty="0">
                <a:solidFill>
                  <a:schemeClr val="dk1"/>
                </a:solidFill>
                <a:effectLst/>
                <a:latin typeface="+mn-lt"/>
                <a:ea typeface="+mn-ea"/>
                <a:cs typeface="+mn-cs"/>
              </a:rPr>
              <a:t> </a:t>
            </a:r>
            <a:endParaRPr lang="en-US" sz="1200" b="1" dirty="0">
              <a:effectLst/>
              <a:latin typeface="Times New Roman" panose="02020603050405020304" pitchFamily="18" charset="0"/>
              <a:ea typeface="SimSun" panose="02010600030101010101" pitchFamily="2" charset="-122"/>
            </a:endParaRPr>
          </a:p>
          <a:p>
            <a:pPr marL="0" indent="0">
              <a:buFont typeface="Arial" panose="020B0604020202020204" pitchFamily="34" charset="0"/>
              <a:buNone/>
            </a:pPr>
            <a:endParaRPr lang="en-US" b="0" dirty="0"/>
          </a:p>
        </p:txBody>
      </p:sp>
      <p:sp>
        <p:nvSpPr>
          <p:cNvPr id="4" name="Slide Number Placeholder 3"/>
          <p:cNvSpPr>
            <a:spLocks noGrp="1"/>
          </p:cNvSpPr>
          <p:nvPr>
            <p:ph type="sldNum" sz="quarter" idx="10"/>
          </p:nvPr>
        </p:nvSpPr>
        <p:spPr/>
        <p:txBody>
          <a:bodyPr/>
          <a:lstStyle/>
          <a:p>
            <a:fld id="{748D9503-12A6-48B3-A0D1-C7D575C1493B}" type="slidenum">
              <a:rPr lang="en-US" smtClean="0"/>
              <a:t>21</a:t>
            </a:fld>
            <a:endParaRPr lang="en-US" dirty="0"/>
          </a:p>
        </p:txBody>
      </p:sp>
    </p:spTree>
    <p:extLst>
      <p:ext uri="{BB962C8B-B14F-4D97-AF65-F5344CB8AC3E}">
        <p14:creationId xmlns:p14="http://schemas.microsoft.com/office/powerpoint/2010/main" val="425979573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n-US" b="0" dirty="0"/>
              <a:t>Specifications and Testing of Wet processed GTR-Modified Asphalt Binders</a:t>
            </a:r>
          </a:p>
          <a:p>
            <a:pPr marL="0" indent="0">
              <a:buFont typeface="Arial" panose="020B0604020202020204" pitchFamily="34" charset="0"/>
              <a:buNone/>
            </a:pPr>
            <a:endParaRPr lang="en-US" b="0" dirty="0"/>
          </a:p>
          <a:p>
            <a:pPr marL="0" indent="0">
              <a:buFont typeface="Arial" panose="020B0604020202020204" pitchFamily="34" charset="0"/>
              <a:buNone/>
            </a:pPr>
            <a:r>
              <a:rPr lang="en-US" b="0" dirty="0"/>
              <a:t>AASHTO Standard Specifications M 320 and M 332 may be employed for wet-processed GTR modified asphalt binders. Modifications to dynamic shear rheometer methods such as increased gap and concentric cylinder geometries have been used to address GTR particle size affects. Increased gaps and alternative geometries allow adherence to standard specifications.</a:t>
            </a:r>
          </a:p>
        </p:txBody>
      </p:sp>
      <p:sp>
        <p:nvSpPr>
          <p:cNvPr id="4" name="Slide Number Placeholder 3"/>
          <p:cNvSpPr>
            <a:spLocks noGrp="1"/>
          </p:cNvSpPr>
          <p:nvPr>
            <p:ph type="sldNum" sz="quarter" idx="10"/>
          </p:nvPr>
        </p:nvSpPr>
        <p:spPr/>
        <p:txBody>
          <a:bodyPr/>
          <a:lstStyle/>
          <a:p>
            <a:fld id="{748D9503-12A6-48B3-A0D1-C7D575C1493B}" type="slidenum">
              <a:rPr lang="en-US" smtClean="0"/>
              <a:t>25</a:t>
            </a:fld>
            <a:endParaRPr lang="en-US" dirty="0"/>
          </a:p>
        </p:txBody>
      </p:sp>
    </p:spTree>
    <p:extLst>
      <p:ext uri="{BB962C8B-B14F-4D97-AF65-F5344CB8AC3E}">
        <p14:creationId xmlns:p14="http://schemas.microsoft.com/office/powerpoint/2010/main" val="275249036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n-US" b="0" dirty="0"/>
              <a:t>Specifications and Testing of Dry-Process GTR-modified Asphalt Mixtures.</a:t>
            </a:r>
          </a:p>
          <a:p>
            <a:pPr marL="0" indent="0">
              <a:buFont typeface="Arial" panose="020B0604020202020204" pitchFamily="34" charset="0"/>
              <a:buNone/>
            </a:pPr>
            <a:endParaRPr lang="en-US" b="0" dirty="0"/>
          </a:p>
          <a:p>
            <a:pPr marL="0" indent="0">
              <a:buFont typeface="Arial" panose="020B0604020202020204" pitchFamily="34" charset="0"/>
              <a:buNone/>
            </a:pPr>
            <a:r>
              <a:rPr lang="en-US" b="0" dirty="0"/>
              <a:t>Specification and certification of dry-process GTR modified mixtures is not as straight forward as with the wet-processes. While some agencies have specified binder be extracted from mixture for subsequent binder testing there are concerns with this practice.</a:t>
            </a:r>
          </a:p>
        </p:txBody>
      </p:sp>
      <p:sp>
        <p:nvSpPr>
          <p:cNvPr id="4" name="Slide Number Placeholder 3"/>
          <p:cNvSpPr>
            <a:spLocks noGrp="1"/>
          </p:cNvSpPr>
          <p:nvPr>
            <p:ph type="sldNum" sz="quarter" idx="10"/>
          </p:nvPr>
        </p:nvSpPr>
        <p:spPr/>
        <p:txBody>
          <a:bodyPr/>
          <a:lstStyle/>
          <a:p>
            <a:fld id="{748D9503-12A6-48B3-A0D1-C7D575C1493B}" type="slidenum">
              <a:rPr lang="en-US" smtClean="0"/>
              <a:t>26</a:t>
            </a:fld>
            <a:endParaRPr lang="en-US" dirty="0"/>
          </a:p>
        </p:txBody>
      </p:sp>
    </p:spTree>
    <p:extLst>
      <p:ext uri="{BB962C8B-B14F-4D97-AF65-F5344CB8AC3E}">
        <p14:creationId xmlns:p14="http://schemas.microsoft.com/office/powerpoint/2010/main" val="306802109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n-US" b="0" dirty="0"/>
              <a:t>Two concerns are posed with testing of extracted binder from mixture: </a:t>
            </a:r>
          </a:p>
          <a:p>
            <a:pPr marL="171450" indent="-171450">
              <a:buFont typeface="Arial" panose="020B0604020202020204" pitchFamily="34" charset="0"/>
              <a:buChar char="•"/>
            </a:pPr>
            <a:r>
              <a:rPr lang="en-US" b="0" dirty="0"/>
              <a:t>1.  Is the GTR totally recovered from the mixture along with the asphalt binder? GTR is not totally soluble in any solvent due to SBR content.</a:t>
            </a:r>
          </a:p>
          <a:p>
            <a:pPr marL="171450" indent="-171450">
              <a:buFont typeface="Arial" panose="020B0604020202020204" pitchFamily="34" charset="0"/>
              <a:buChar char="•"/>
            </a:pPr>
            <a:r>
              <a:rPr lang="en-US" b="0" dirty="0"/>
              <a:t>2.  Does solvent extraction aid in better incorporation of the rubber and asphalt compared to actual field performance.</a:t>
            </a:r>
          </a:p>
          <a:p>
            <a:pPr marL="0" indent="0">
              <a:buFont typeface="Arial" panose="020B0604020202020204" pitchFamily="34" charset="0"/>
              <a:buNone/>
            </a:pPr>
            <a:endParaRPr lang="en-US" b="0" dirty="0"/>
          </a:p>
          <a:p>
            <a:pPr marL="0" indent="0">
              <a:buFont typeface="Arial" panose="020B0604020202020204" pitchFamily="34" charset="0"/>
              <a:buNone/>
            </a:pPr>
            <a:r>
              <a:rPr lang="en-US" b="0" dirty="0"/>
              <a:t>Balanced mixture design (BMD) mixture testing schemes may be more appropriate for evaluation of dry-process rubber modified mixtures.</a:t>
            </a:r>
          </a:p>
        </p:txBody>
      </p:sp>
      <p:sp>
        <p:nvSpPr>
          <p:cNvPr id="4" name="Slide Number Placeholder 3"/>
          <p:cNvSpPr>
            <a:spLocks noGrp="1"/>
          </p:cNvSpPr>
          <p:nvPr>
            <p:ph type="sldNum" sz="quarter" idx="10"/>
          </p:nvPr>
        </p:nvSpPr>
        <p:spPr/>
        <p:txBody>
          <a:bodyPr/>
          <a:lstStyle/>
          <a:p>
            <a:fld id="{748D9503-12A6-48B3-A0D1-C7D575C1493B}" type="slidenum">
              <a:rPr lang="en-US" smtClean="0"/>
              <a:t>27</a:t>
            </a:fld>
            <a:endParaRPr lang="en-US" dirty="0"/>
          </a:p>
        </p:txBody>
      </p:sp>
    </p:spTree>
    <p:extLst>
      <p:ext uri="{BB962C8B-B14F-4D97-AF65-F5344CB8AC3E}">
        <p14:creationId xmlns:p14="http://schemas.microsoft.com/office/powerpoint/2010/main" val="18553053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kern="1200" dirty="0">
                <a:solidFill>
                  <a:schemeClr val="tx1"/>
                </a:solidFill>
                <a:effectLst/>
                <a:latin typeface="+mn-lt"/>
                <a:ea typeface="+mn-ea"/>
                <a:cs typeface="+mn-cs"/>
              </a:rPr>
              <a:t>As stated, the </a:t>
            </a:r>
            <a:r>
              <a:rPr lang="en-US" sz="1200" b="1" kern="1200" dirty="0">
                <a:solidFill>
                  <a:schemeClr val="tx1"/>
                </a:solidFill>
                <a:effectLst/>
                <a:latin typeface="+mn-lt"/>
                <a:ea typeface="+mn-ea"/>
                <a:cs typeface="+mn-cs"/>
              </a:rPr>
              <a:t>Recycled Materials Policy </a:t>
            </a:r>
            <a:r>
              <a:rPr lang="en-US" sz="1200" kern="1200" dirty="0">
                <a:solidFill>
                  <a:schemeClr val="tx1"/>
                </a:solidFill>
                <a:effectLst/>
                <a:latin typeface="+mn-lt"/>
                <a:ea typeface="+mn-ea"/>
                <a:cs typeface="+mn-cs"/>
              </a:rPr>
              <a:t>regarding sustainable infrastructure was established by the  Federal Highway Administration (</a:t>
            </a:r>
            <a:r>
              <a:rPr lang="en-US" sz="1200" b="1" kern="1200" dirty="0">
                <a:solidFill>
                  <a:schemeClr val="tx1"/>
                </a:solidFill>
                <a:effectLst/>
                <a:latin typeface="+mn-lt"/>
                <a:ea typeface="+mn-ea"/>
                <a:cs typeface="+mn-cs"/>
              </a:rPr>
              <a:t>FHWA) </a:t>
            </a:r>
            <a:r>
              <a:rPr lang="en-US" sz="1200" kern="1200" dirty="0">
                <a:solidFill>
                  <a:schemeClr val="tx1"/>
                </a:solidFill>
                <a:effectLst/>
                <a:latin typeface="+mn-lt"/>
                <a:ea typeface="+mn-ea"/>
                <a:cs typeface="+mn-cs"/>
              </a:rPr>
              <a:t>in </a:t>
            </a:r>
            <a:r>
              <a:rPr lang="en-US" sz="1200" b="1" kern="1200" dirty="0">
                <a:solidFill>
                  <a:schemeClr val="tx1"/>
                </a:solidFill>
                <a:effectLst/>
                <a:latin typeface="+mn-lt"/>
                <a:ea typeface="+mn-ea"/>
                <a:cs typeface="+mn-cs"/>
              </a:rPr>
              <a:t>2006</a:t>
            </a:r>
            <a:r>
              <a:rPr lang="en-US" sz="1200" kern="1200" dirty="0">
                <a:solidFill>
                  <a:schemeClr val="tx1"/>
                </a:solidFill>
                <a:effectLst/>
                <a:latin typeface="+mn-lt"/>
                <a:ea typeface="+mn-ea"/>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kern="1200" dirty="0">
                <a:solidFill>
                  <a:schemeClr val="tx1"/>
                </a:solidFill>
                <a:effectLst/>
                <a:latin typeface="+mn-lt"/>
                <a:ea typeface="+mn-ea"/>
                <a:cs typeface="+mn-cs"/>
              </a:rPr>
              <a:t>The policy states that </a:t>
            </a:r>
            <a:r>
              <a:rPr lang="en-US" sz="1200" b="1" kern="1200" dirty="0">
                <a:solidFill>
                  <a:schemeClr val="tx1"/>
                </a:solidFill>
                <a:effectLst/>
                <a:latin typeface="+mn-lt"/>
                <a:ea typeface="+mn-ea"/>
                <a:cs typeface="+mn-cs"/>
              </a:rPr>
              <a:t>recycling and reuse can offer triune benefits of engineering, economic and environmental impact. </a:t>
            </a:r>
            <a:r>
              <a:rPr lang="en-US" sz="1200" kern="1200" dirty="0">
                <a:solidFill>
                  <a:schemeClr val="tx1"/>
                </a:solidFill>
                <a:effectLst/>
                <a:latin typeface="+mn-lt"/>
                <a:ea typeface="+mn-ea"/>
                <a:cs typeface="+mn-cs"/>
              </a:rPr>
              <a:t>Comparatively the American Society of Civil (ASCE) state that sustainability is made up of environmental social, and economic needs referred to at the “Triple Bottom Line.”</a:t>
            </a:r>
            <a:endParaRPr lang="en-US" sz="1200" b="1" kern="1200" dirty="0">
              <a:solidFill>
                <a:schemeClr val="tx1"/>
              </a:solidFill>
              <a:effectLst/>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200" b="1" kern="1200" dirty="0">
              <a:solidFill>
                <a:schemeClr val="tx1"/>
              </a:solidFill>
              <a:effectLst/>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kern="1200" dirty="0">
                <a:solidFill>
                  <a:schemeClr val="tx1"/>
                </a:solidFill>
                <a:effectLst/>
                <a:latin typeface="+mn-lt"/>
                <a:ea typeface="+mn-ea"/>
                <a:cs typeface="+mn-cs"/>
              </a:rPr>
              <a:t>Pavements with </a:t>
            </a:r>
            <a:r>
              <a:rPr lang="en-US" sz="1200" b="1" kern="1200" dirty="0">
                <a:solidFill>
                  <a:schemeClr val="tx1"/>
                </a:solidFill>
                <a:effectLst/>
                <a:latin typeface="+mn-lt"/>
                <a:ea typeface="+mn-ea"/>
                <a:cs typeface="+mn-cs"/>
              </a:rPr>
              <a:t>longer service </a:t>
            </a:r>
            <a:r>
              <a:rPr lang="en-US" sz="1200" kern="1200" dirty="0">
                <a:solidFill>
                  <a:schemeClr val="tx1"/>
                </a:solidFill>
                <a:effectLst/>
                <a:latin typeface="+mn-lt"/>
                <a:ea typeface="+mn-ea"/>
                <a:cs typeface="+mn-cs"/>
              </a:rPr>
              <a:t>lives should involve </a:t>
            </a:r>
            <a:r>
              <a:rPr lang="en-US" sz="1200" b="1" kern="1200" dirty="0">
                <a:solidFill>
                  <a:schemeClr val="tx1"/>
                </a:solidFill>
                <a:effectLst/>
                <a:latin typeface="+mn-lt"/>
                <a:ea typeface="+mn-ea"/>
                <a:cs typeface="+mn-cs"/>
              </a:rPr>
              <a:t>less maintenance </a:t>
            </a:r>
            <a:r>
              <a:rPr lang="en-US" sz="1200" kern="1200" dirty="0">
                <a:solidFill>
                  <a:schemeClr val="tx1"/>
                </a:solidFill>
                <a:effectLst/>
                <a:latin typeface="+mn-lt"/>
                <a:ea typeface="+mn-ea"/>
                <a:cs typeface="+mn-cs"/>
              </a:rPr>
              <a:t>and are </a:t>
            </a:r>
            <a:r>
              <a:rPr lang="en-US" sz="1200" b="1" kern="1200" dirty="0">
                <a:solidFill>
                  <a:schemeClr val="tx1"/>
                </a:solidFill>
                <a:effectLst/>
                <a:latin typeface="+mn-lt"/>
                <a:ea typeface="+mn-ea"/>
                <a:cs typeface="+mn-cs"/>
              </a:rPr>
              <a:t>environmentally friendly </a:t>
            </a:r>
            <a:r>
              <a:rPr lang="en-US" sz="1200" kern="1200" dirty="0">
                <a:solidFill>
                  <a:schemeClr val="tx1"/>
                </a:solidFill>
                <a:effectLst/>
                <a:latin typeface="+mn-lt"/>
                <a:ea typeface="+mn-ea"/>
                <a:cs typeface="+mn-cs"/>
              </a:rPr>
              <a:t>from the perspective that they involve </a:t>
            </a:r>
            <a:r>
              <a:rPr lang="en-US" sz="1200" b="1" kern="1200" dirty="0">
                <a:solidFill>
                  <a:schemeClr val="tx1"/>
                </a:solidFill>
                <a:effectLst/>
                <a:latin typeface="+mn-lt"/>
                <a:ea typeface="+mn-ea"/>
                <a:cs typeface="+mn-cs"/>
              </a:rPr>
              <a:t>less greenhouse gas</a:t>
            </a:r>
            <a:r>
              <a:rPr lang="en-US" sz="1200" kern="1200" dirty="0">
                <a:solidFill>
                  <a:schemeClr val="tx1"/>
                </a:solidFill>
                <a:effectLst/>
                <a:latin typeface="+mn-lt"/>
                <a:ea typeface="+mn-ea"/>
                <a:cs typeface="+mn-cs"/>
              </a:rPr>
              <a:t>; generating less attention per unit of use.</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200" kern="1200" dirty="0">
              <a:solidFill>
                <a:schemeClr val="tx1"/>
              </a:solidFill>
              <a:effectLst/>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kern="1200" dirty="0">
                <a:solidFill>
                  <a:schemeClr val="tx1"/>
                </a:solidFill>
                <a:effectLst/>
                <a:latin typeface="+mn-lt"/>
                <a:ea typeface="+mn-ea"/>
                <a:cs typeface="+mn-cs"/>
              </a:rPr>
              <a:t>Pavements with </a:t>
            </a:r>
            <a:r>
              <a:rPr lang="en-US" sz="1200" b="1" kern="1200" dirty="0">
                <a:solidFill>
                  <a:schemeClr val="tx1"/>
                </a:solidFill>
                <a:effectLst/>
                <a:latin typeface="+mn-lt"/>
                <a:ea typeface="+mn-ea"/>
                <a:cs typeface="+mn-cs"/>
              </a:rPr>
              <a:t>longer service lives are more economical</a:t>
            </a:r>
            <a:r>
              <a:rPr lang="en-US" sz="1200" kern="1200" dirty="0">
                <a:solidFill>
                  <a:schemeClr val="tx1"/>
                </a:solidFill>
                <a:effectLst/>
                <a:latin typeface="+mn-lt"/>
                <a:ea typeface="+mn-ea"/>
                <a:cs typeface="+mn-cs"/>
              </a:rPr>
              <a:t>, and </a:t>
            </a:r>
            <a:r>
              <a:rPr lang="en-US" sz="1200" b="1" kern="1200" dirty="0">
                <a:solidFill>
                  <a:schemeClr val="tx1"/>
                </a:solidFill>
                <a:effectLst/>
                <a:latin typeface="+mn-lt"/>
                <a:ea typeface="+mn-ea"/>
                <a:cs typeface="+mn-cs"/>
              </a:rPr>
              <a:t>more efficiently serve public </a:t>
            </a:r>
            <a:r>
              <a:rPr lang="en-US" sz="1200" kern="1200" dirty="0">
                <a:solidFill>
                  <a:schemeClr val="tx1"/>
                </a:solidFill>
                <a:effectLst/>
                <a:latin typeface="+mn-lt"/>
                <a:ea typeface="+mn-ea"/>
                <a:cs typeface="+mn-cs"/>
              </a:rPr>
              <a:t>needs, which </a:t>
            </a:r>
            <a:r>
              <a:rPr lang="en-US" sz="1200" b="1" kern="1200" dirty="0">
                <a:solidFill>
                  <a:schemeClr val="tx1"/>
                </a:solidFill>
                <a:effectLst/>
                <a:latin typeface="+mn-lt"/>
                <a:ea typeface="+mn-ea"/>
                <a:cs typeface="+mn-cs"/>
              </a:rPr>
              <a:t>increases social well-being.</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The </a:t>
            </a:r>
            <a:r>
              <a:rPr lang="en-US" sz="1200" b="1" kern="1200" dirty="0">
                <a:solidFill>
                  <a:schemeClr val="tx1"/>
                </a:solidFill>
                <a:effectLst/>
                <a:latin typeface="+mn-lt"/>
                <a:ea typeface="+mn-ea"/>
                <a:cs typeface="+mn-cs"/>
              </a:rPr>
              <a:t>primary objective </a:t>
            </a:r>
            <a:r>
              <a:rPr lang="en-US" sz="1200" kern="1200" dirty="0">
                <a:solidFill>
                  <a:schemeClr val="tx1"/>
                </a:solidFill>
                <a:effectLst/>
                <a:latin typeface="+mn-lt"/>
                <a:ea typeface="+mn-ea"/>
                <a:cs typeface="+mn-cs"/>
              </a:rPr>
              <a:t>of this report is to </a:t>
            </a:r>
            <a:r>
              <a:rPr lang="en-US" sz="1200" b="1" kern="1200" dirty="0">
                <a:solidFill>
                  <a:schemeClr val="tx1"/>
                </a:solidFill>
                <a:effectLst/>
                <a:latin typeface="+mn-lt"/>
                <a:ea typeface="+mn-ea"/>
                <a:cs typeface="+mn-cs"/>
              </a:rPr>
              <a:t>provide knowledge</a:t>
            </a:r>
            <a:r>
              <a:rPr lang="en-US" sz="1200" kern="1200" dirty="0">
                <a:solidFill>
                  <a:schemeClr val="tx1"/>
                </a:solidFill>
                <a:effectLst/>
                <a:latin typeface="+mn-lt"/>
                <a:ea typeface="+mn-ea"/>
                <a:cs typeface="+mn-cs"/>
              </a:rPr>
              <a:t> for </a:t>
            </a:r>
            <a:r>
              <a:rPr lang="en-US" sz="1200" b="1" kern="1200" dirty="0">
                <a:solidFill>
                  <a:schemeClr val="tx1"/>
                </a:solidFill>
                <a:effectLst/>
                <a:latin typeface="+mn-lt"/>
                <a:ea typeface="+mn-ea"/>
                <a:cs typeface="+mn-cs"/>
              </a:rPr>
              <a:t>resource responsible use of recycled tire rubber (RTR) </a:t>
            </a:r>
            <a:r>
              <a:rPr lang="en-US" sz="1200" kern="1200" dirty="0">
                <a:solidFill>
                  <a:schemeClr val="tx1"/>
                </a:solidFill>
                <a:effectLst/>
                <a:latin typeface="+mn-lt"/>
                <a:ea typeface="+mn-ea"/>
                <a:cs typeface="+mn-cs"/>
              </a:rPr>
              <a:t>in production of asphalt pavements and to </a:t>
            </a:r>
            <a:r>
              <a:rPr lang="en-US" sz="1200" b="1" kern="1200" dirty="0">
                <a:solidFill>
                  <a:schemeClr val="tx1"/>
                </a:solidFill>
                <a:effectLst/>
                <a:latin typeface="+mn-lt"/>
                <a:ea typeface="+mn-ea"/>
                <a:cs typeface="+mn-cs"/>
              </a:rPr>
              <a:t>promote sustainable use of recycled tire rubber </a:t>
            </a:r>
            <a:r>
              <a:rPr lang="en-US" sz="1200" kern="1200" dirty="0">
                <a:solidFill>
                  <a:schemeClr val="tx1"/>
                </a:solidFill>
                <a:effectLst/>
                <a:latin typeface="+mn-lt"/>
                <a:ea typeface="+mn-ea"/>
                <a:cs typeface="+mn-cs"/>
              </a:rPr>
              <a:t>in asphalt pavements. Technical information is given on the background of recycled tire rubber use in asphalt pavements and information related to specifications and testing of GTR-modified asphalt binders as well as considerations for GTR-modified asphalt mixture designs.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This project is sponsored by the Federal Highway Administration (FHWA) project: </a:t>
            </a:r>
            <a:r>
              <a:rPr lang="en-US" b="1" dirty="0"/>
              <a:t>“Deployment and Development of Innovative Asphalt Pavement Technologies. (DDIAPT)” </a:t>
            </a:r>
            <a:r>
              <a:rPr lang="en-US" b="0" dirty="0"/>
              <a:t>specifically related to “Resource Responsible (RR) use of Materials in Flexible Pavement</a:t>
            </a:r>
            <a:r>
              <a:rPr lang="en-US" dirty="0"/>
              <a:t>” An accompanying Technical Report  entitled </a:t>
            </a:r>
            <a:r>
              <a:rPr lang="en-US" b="1" dirty="0"/>
              <a:t>“Resource Responsible Use of Recycled Tire Rubber in Asphalt Pavements” </a:t>
            </a:r>
            <a:r>
              <a:rPr lang="en-US" dirty="0"/>
              <a:t>is also available: </a:t>
            </a:r>
            <a:r>
              <a:rPr lang="en-US" dirty="0">
                <a:hlinkClick r:id="rId3"/>
              </a:rPr>
              <a:t>https://scholarworks.unr.edu/handle/11714/7484</a:t>
            </a:r>
            <a:r>
              <a:rPr lang="en-US" dirty="0"/>
              <a: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1"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748D9503-12A6-48B3-A0D1-C7D575C1493B}" type="slidenum">
              <a:rPr lang="en-US" smtClean="0"/>
              <a:t>5</a:t>
            </a:fld>
            <a:endParaRPr lang="en-US" dirty="0"/>
          </a:p>
        </p:txBody>
      </p:sp>
    </p:spTree>
    <p:extLst>
      <p:ext uri="{BB962C8B-B14F-4D97-AF65-F5344CB8AC3E}">
        <p14:creationId xmlns:p14="http://schemas.microsoft.com/office/powerpoint/2010/main" val="6863678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n-US" b="1" dirty="0"/>
              <a:t>Typical Tire Components.</a:t>
            </a:r>
          </a:p>
          <a:p>
            <a:pPr marL="0" indent="0">
              <a:buFont typeface="Arial" panose="020B0604020202020204" pitchFamily="34" charset="0"/>
              <a:buNone/>
            </a:pPr>
            <a:endParaRPr lang="en-US" b="1" dirty="0"/>
          </a:p>
          <a:p>
            <a:pPr marL="0" indent="0">
              <a:buFont typeface="Arial" panose="020B0604020202020204" pitchFamily="34" charset="0"/>
              <a:buNone/>
            </a:pPr>
            <a:r>
              <a:rPr lang="en-US" sz="1200" kern="1200" dirty="0">
                <a:solidFill>
                  <a:schemeClr val="tx1"/>
                </a:solidFill>
                <a:effectLst/>
                <a:latin typeface="+mn-lt"/>
                <a:ea typeface="+mn-ea"/>
                <a:cs typeface="+mn-cs"/>
              </a:rPr>
              <a:t>Large amounts of polymers, such as </a:t>
            </a:r>
            <a:r>
              <a:rPr lang="en-US" sz="1200" b="1" kern="1200" dirty="0">
                <a:solidFill>
                  <a:schemeClr val="tx1"/>
                </a:solidFill>
                <a:effectLst/>
                <a:latin typeface="+mn-lt"/>
                <a:ea typeface="+mn-ea"/>
                <a:cs typeface="+mn-cs"/>
              </a:rPr>
              <a:t>natural rubber (NR), synthetic polymers such as styrene butadiene rubber (SBR), ethylene propylene diene monomer (EPDM) rubber, and butyl rubber (BR)</a:t>
            </a:r>
            <a:r>
              <a:rPr lang="en-US" sz="1200" kern="1200" dirty="0">
                <a:solidFill>
                  <a:schemeClr val="tx1"/>
                </a:solidFill>
                <a:effectLst/>
                <a:latin typeface="+mn-lt"/>
                <a:ea typeface="+mn-ea"/>
                <a:cs typeface="+mn-cs"/>
              </a:rPr>
              <a:t>, collectively referred to as rubber, are </a:t>
            </a:r>
            <a:r>
              <a:rPr lang="en-US" sz="1200" b="1" kern="1200" dirty="0">
                <a:solidFill>
                  <a:schemeClr val="tx1"/>
                </a:solidFill>
                <a:effectLst/>
                <a:latin typeface="+mn-lt"/>
                <a:ea typeface="+mn-ea"/>
                <a:cs typeface="+mn-cs"/>
              </a:rPr>
              <a:t>used in production of pneumatic tires for passenger cars, trucks, and aircraft, among others. </a:t>
            </a:r>
            <a:endParaRPr lang="en-US" b="1" dirty="0"/>
          </a:p>
        </p:txBody>
      </p:sp>
      <p:sp>
        <p:nvSpPr>
          <p:cNvPr id="4" name="Slide Number Placeholder 3"/>
          <p:cNvSpPr>
            <a:spLocks noGrp="1"/>
          </p:cNvSpPr>
          <p:nvPr>
            <p:ph type="sldNum" sz="quarter" idx="10"/>
          </p:nvPr>
        </p:nvSpPr>
        <p:spPr/>
        <p:txBody>
          <a:bodyPr/>
          <a:lstStyle/>
          <a:p>
            <a:fld id="{748D9503-12A6-48B3-A0D1-C7D575C1493B}" type="slidenum">
              <a:rPr lang="en-US" smtClean="0"/>
              <a:t>7</a:t>
            </a:fld>
            <a:endParaRPr lang="en-US" dirty="0"/>
          </a:p>
        </p:txBody>
      </p:sp>
    </p:spTree>
    <p:extLst>
      <p:ext uri="{BB962C8B-B14F-4D97-AF65-F5344CB8AC3E}">
        <p14:creationId xmlns:p14="http://schemas.microsoft.com/office/powerpoint/2010/main" val="12195308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n-US" sz="1200" b="1" kern="1200" dirty="0">
                <a:solidFill>
                  <a:schemeClr val="tx1"/>
                </a:solidFill>
                <a:effectLst/>
                <a:latin typeface="+mn-lt"/>
                <a:ea typeface="+mn-ea"/>
                <a:cs typeface="+mn-cs"/>
              </a:rPr>
              <a:t>Almost the entire amount of original rubber from a waste tires is discarded</a:t>
            </a:r>
            <a:r>
              <a:rPr lang="en-US" sz="1200" kern="1200" dirty="0">
                <a:solidFill>
                  <a:schemeClr val="tx1"/>
                </a:solidFill>
                <a:effectLst/>
                <a:latin typeface="+mn-lt"/>
                <a:ea typeface="+mn-ea"/>
                <a:cs typeface="+mn-cs"/>
              </a:rPr>
              <a:t>, which necessitates a </a:t>
            </a:r>
            <a:r>
              <a:rPr lang="en-US" sz="1200" b="1" kern="1200" dirty="0">
                <a:solidFill>
                  <a:schemeClr val="tx1"/>
                </a:solidFill>
                <a:effectLst/>
                <a:latin typeface="+mn-lt"/>
                <a:ea typeface="+mn-ea"/>
                <a:cs typeface="+mn-cs"/>
              </a:rPr>
              <a:t>very long time for natural degradation. </a:t>
            </a:r>
          </a:p>
          <a:p>
            <a:pPr marL="0" indent="0">
              <a:buFont typeface="Arial" panose="020B0604020202020204" pitchFamily="34" charset="0"/>
              <a:buNone/>
            </a:pPr>
            <a:endParaRPr lang="en-US" sz="1200" kern="1200" dirty="0">
              <a:solidFill>
                <a:schemeClr val="tx1"/>
              </a:solidFill>
              <a:effectLst/>
              <a:latin typeface="+mn-lt"/>
              <a:ea typeface="+mn-ea"/>
              <a:cs typeface="+mn-cs"/>
            </a:endParaRPr>
          </a:p>
          <a:p>
            <a:pPr marL="0" indent="0">
              <a:buFont typeface="Arial" panose="020B0604020202020204" pitchFamily="34" charset="0"/>
              <a:buNone/>
            </a:pPr>
            <a:r>
              <a:rPr lang="en-US" sz="1200" b="1" kern="1200" dirty="0">
                <a:solidFill>
                  <a:schemeClr val="tx1"/>
                </a:solidFill>
                <a:effectLst/>
                <a:latin typeface="+mn-lt"/>
                <a:ea typeface="+mn-ea"/>
                <a:cs typeface="+mn-cs"/>
              </a:rPr>
              <a:t>Disposal of waste polymers is a serious environmental concern </a:t>
            </a:r>
            <a:r>
              <a:rPr lang="en-US" sz="1200" kern="1200" dirty="0">
                <a:solidFill>
                  <a:schemeClr val="tx1"/>
                </a:solidFill>
                <a:effectLst/>
                <a:latin typeface="+mn-lt"/>
                <a:ea typeface="+mn-ea"/>
                <a:cs typeface="+mn-cs"/>
              </a:rPr>
              <a:t>as polymeric materials do not decompose easily. </a:t>
            </a:r>
          </a:p>
          <a:p>
            <a:pPr marL="0" indent="0">
              <a:buFont typeface="Arial" panose="020B0604020202020204" pitchFamily="34" charset="0"/>
              <a:buNone/>
            </a:pPr>
            <a:endParaRPr lang="en-US" sz="1200" kern="1200" dirty="0">
              <a:solidFill>
                <a:schemeClr val="tx1"/>
              </a:solidFill>
              <a:effectLst/>
              <a:latin typeface="+mn-lt"/>
              <a:ea typeface="+mn-ea"/>
              <a:cs typeface="+mn-cs"/>
            </a:endParaRPr>
          </a:p>
          <a:p>
            <a:pPr marL="0" indent="0">
              <a:buFont typeface="Arial" panose="020B0604020202020204" pitchFamily="34" charset="0"/>
              <a:buNone/>
            </a:pPr>
            <a:r>
              <a:rPr lang="en-US" sz="1200" kern="1200" dirty="0">
                <a:solidFill>
                  <a:schemeClr val="tx1"/>
                </a:solidFill>
                <a:effectLst/>
                <a:latin typeface="+mn-lt"/>
                <a:ea typeface="+mn-ea"/>
                <a:cs typeface="+mn-cs"/>
              </a:rPr>
              <a:t>This poses </a:t>
            </a:r>
            <a:r>
              <a:rPr lang="en-US" sz="1200" b="1" kern="1200" dirty="0">
                <a:solidFill>
                  <a:schemeClr val="tx1"/>
                </a:solidFill>
                <a:effectLst/>
                <a:latin typeface="+mn-lt"/>
                <a:ea typeface="+mn-ea"/>
                <a:cs typeface="+mn-cs"/>
              </a:rPr>
              <a:t>two major challenges</a:t>
            </a:r>
            <a:r>
              <a:rPr lang="en-US" sz="1200" kern="1200" dirty="0">
                <a:solidFill>
                  <a:schemeClr val="tx1"/>
                </a:solidFill>
                <a:effectLst/>
                <a:latin typeface="+mn-lt"/>
                <a:ea typeface="+mn-ea"/>
                <a:cs typeface="+mn-cs"/>
              </a:rPr>
              <a:t>: </a:t>
            </a:r>
            <a:r>
              <a:rPr lang="en-US" sz="1200" b="1" kern="1200" dirty="0">
                <a:solidFill>
                  <a:schemeClr val="tx1"/>
                </a:solidFill>
                <a:effectLst/>
                <a:latin typeface="+mn-lt"/>
                <a:ea typeface="+mn-ea"/>
                <a:cs typeface="+mn-cs"/>
              </a:rPr>
              <a:t>waste of valuable rubber </a:t>
            </a:r>
            <a:r>
              <a:rPr lang="en-US" sz="1200" kern="1200" dirty="0">
                <a:solidFill>
                  <a:schemeClr val="tx1"/>
                </a:solidFill>
                <a:effectLst/>
                <a:latin typeface="+mn-lt"/>
                <a:ea typeface="+mn-ea"/>
                <a:cs typeface="+mn-cs"/>
              </a:rPr>
              <a:t>and </a:t>
            </a:r>
            <a:r>
              <a:rPr lang="en-US" sz="1200" b="1" kern="1200" dirty="0">
                <a:solidFill>
                  <a:schemeClr val="tx1"/>
                </a:solidFill>
                <a:effectLst/>
                <a:latin typeface="+mn-lt"/>
                <a:ea typeface="+mn-ea"/>
                <a:cs typeface="+mn-cs"/>
              </a:rPr>
              <a:t>environmental pollution due to disposal of waste tires</a:t>
            </a:r>
            <a:r>
              <a:rPr lang="en-US" sz="1200" kern="1200" dirty="0">
                <a:solidFill>
                  <a:schemeClr val="tx1"/>
                </a:solidFill>
                <a:effectLst/>
                <a:latin typeface="+mn-lt"/>
                <a:ea typeface="+mn-ea"/>
                <a:cs typeface="+mn-cs"/>
              </a:rPr>
              <a:t>.</a:t>
            </a:r>
            <a:endParaRPr lang="en-US" b="0" dirty="0"/>
          </a:p>
        </p:txBody>
      </p:sp>
      <p:sp>
        <p:nvSpPr>
          <p:cNvPr id="4" name="Slide Number Placeholder 3"/>
          <p:cNvSpPr>
            <a:spLocks noGrp="1"/>
          </p:cNvSpPr>
          <p:nvPr>
            <p:ph type="sldNum" sz="quarter" idx="10"/>
          </p:nvPr>
        </p:nvSpPr>
        <p:spPr/>
        <p:txBody>
          <a:bodyPr/>
          <a:lstStyle/>
          <a:p>
            <a:fld id="{748D9503-12A6-48B3-A0D1-C7D575C1493B}" type="slidenum">
              <a:rPr lang="en-US" smtClean="0"/>
              <a:t>8</a:t>
            </a:fld>
            <a:endParaRPr lang="en-US" dirty="0"/>
          </a:p>
        </p:txBody>
      </p:sp>
    </p:spTree>
    <p:extLst>
      <p:ext uri="{BB962C8B-B14F-4D97-AF65-F5344CB8AC3E}">
        <p14:creationId xmlns:p14="http://schemas.microsoft.com/office/powerpoint/2010/main" val="33534418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In 2017, as reported in the accompanying technical report, the US Tire Manufacturer’s Association (USTMA) reported that markets for scrap tires were consuming just over 3.4 million tons, or 81.4 percent, of the estimated 4.2 million tons of scrap tires generated annually.</a:t>
            </a:r>
          </a:p>
          <a:p>
            <a:endParaRPr lang="en-US" sz="1200" kern="120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a:p>
            <a:pPr marL="0" indent="0">
              <a:buFont typeface="Arial" panose="020B0604020202020204" pitchFamily="34" charset="0"/>
              <a:buNone/>
            </a:pPr>
            <a:endParaRPr lang="en-US" b="0" dirty="0"/>
          </a:p>
        </p:txBody>
      </p:sp>
      <p:sp>
        <p:nvSpPr>
          <p:cNvPr id="4" name="Slide Number Placeholder 3"/>
          <p:cNvSpPr>
            <a:spLocks noGrp="1"/>
          </p:cNvSpPr>
          <p:nvPr>
            <p:ph type="sldNum" sz="quarter" idx="10"/>
          </p:nvPr>
        </p:nvSpPr>
        <p:spPr/>
        <p:txBody>
          <a:bodyPr/>
          <a:lstStyle/>
          <a:p>
            <a:fld id="{748D9503-12A6-48B3-A0D1-C7D575C1493B}" type="slidenum">
              <a:rPr lang="en-US" smtClean="0"/>
              <a:t>9</a:t>
            </a:fld>
            <a:endParaRPr lang="en-US" dirty="0"/>
          </a:p>
        </p:txBody>
      </p:sp>
    </p:spTree>
    <p:extLst>
      <p:ext uri="{BB962C8B-B14F-4D97-AF65-F5344CB8AC3E}">
        <p14:creationId xmlns:p14="http://schemas.microsoft.com/office/powerpoint/2010/main" val="345206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The three largest scrap tire markets in 2017 were: </a:t>
            </a:r>
          </a:p>
          <a:p>
            <a:endParaRPr lang="en-US" sz="1200" kern="1200" dirty="0">
              <a:solidFill>
                <a:schemeClr val="tx1"/>
              </a:solidFill>
              <a:effectLst/>
              <a:latin typeface="+mn-lt"/>
              <a:ea typeface="+mn-ea"/>
              <a:cs typeface="+mn-cs"/>
            </a:endParaRPr>
          </a:p>
          <a:p>
            <a:pPr marL="171450" lvl="0" indent="-171450">
              <a:buFont typeface="Arial" panose="020B0604020202020204" pitchFamily="34" charset="0"/>
              <a:buChar char="•"/>
            </a:pPr>
            <a:r>
              <a:rPr lang="en-US" sz="1200" b="1" kern="1200" dirty="0">
                <a:solidFill>
                  <a:schemeClr val="tx1"/>
                </a:solidFill>
                <a:effectLst/>
                <a:latin typeface="+mn-lt"/>
                <a:ea typeface="+mn-ea"/>
                <a:cs typeface="+mn-cs"/>
              </a:rPr>
              <a:t>Tire-derived fuel (TDF), </a:t>
            </a:r>
            <a:r>
              <a:rPr lang="en-US" sz="1200" kern="1200" dirty="0">
                <a:solidFill>
                  <a:schemeClr val="tx1"/>
                </a:solidFill>
                <a:effectLst/>
                <a:latin typeface="+mn-lt"/>
                <a:ea typeface="+mn-ea"/>
                <a:cs typeface="+mn-cs"/>
              </a:rPr>
              <a:t>50.9 percent, consisting of cement kiln, pulp and paper, and industrial boiler applications.</a:t>
            </a:r>
          </a:p>
          <a:p>
            <a:pPr marL="171450" lvl="0" indent="-171450">
              <a:buFont typeface="Arial" panose="020B0604020202020204" pitchFamily="34" charset="0"/>
              <a:buChar char="•"/>
            </a:pPr>
            <a:r>
              <a:rPr lang="en-US" sz="1200" b="1" kern="1200" dirty="0">
                <a:solidFill>
                  <a:schemeClr val="tx1"/>
                </a:solidFill>
                <a:effectLst/>
                <a:latin typeface="+mn-lt"/>
                <a:ea typeface="+mn-ea"/>
                <a:cs typeface="+mn-cs"/>
              </a:rPr>
              <a:t>GTR,</a:t>
            </a:r>
            <a:r>
              <a:rPr lang="en-US" sz="1200" kern="1200" dirty="0">
                <a:solidFill>
                  <a:schemeClr val="tx1"/>
                </a:solidFill>
                <a:effectLst/>
                <a:latin typeface="+mn-lt"/>
                <a:ea typeface="+mn-ea"/>
                <a:cs typeface="+mn-cs"/>
              </a:rPr>
              <a:t> 29.7 percent, in asphalt, automotive, molded/extruded products, playgrounds/mulch, and sports surfacing applications.</a:t>
            </a:r>
          </a:p>
          <a:p>
            <a:pPr marL="171450" lvl="0" indent="-171450">
              <a:buFont typeface="Arial" panose="020B0604020202020204" pitchFamily="34" charset="0"/>
              <a:buChar char="•"/>
            </a:pPr>
            <a:r>
              <a:rPr lang="en-US" sz="1200" b="1" kern="1200" dirty="0">
                <a:solidFill>
                  <a:schemeClr val="tx1"/>
                </a:solidFill>
                <a:effectLst/>
                <a:latin typeface="+mn-lt"/>
                <a:ea typeface="+mn-ea"/>
                <a:cs typeface="+mn-cs"/>
              </a:rPr>
              <a:t>Civil engineering (CE), </a:t>
            </a:r>
            <a:r>
              <a:rPr lang="en-US" sz="1200" kern="1200" dirty="0">
                <a:solidFill>
                  <a:schemeClr val="tx1"/>
                </a:solidFill>
                <a:effectLst/>
                <a:latin typeface="+mn-lt"/>
                <a:ea typeface="+mn-ea"/>
                <a:cs typeface="+mn-cs"/>
              </a:rPr>
              <a:t>9.3 percent, including tire shreds used in road and landfill construction, septic tank leach fields and other construction applications.</a:t>
            </a:r>
          </a:p>
          <a:p>
            <a:pPr marL="0" indent="0">
              <a:buFont typeface="Arial" panose="020B0604020202020204" pitchFamily="34" charset="0"/>
              <a:buNone/>
            </a:pPr>
            <a:endParaRPr lang="en-US" b="0" dirty="0"/>
          </a:p>
        </p:txBody>
      </p:sp>
      <p:sp>
        <p:nvSpPr>
          <p:cNvPr id="4" name="Slide Number Placeholder 3"/>
          <p:cNvSpPr>
            <a:spLocks noGrp="1"/>
          </p:cNvSpPr>
          <p:nvPr>
            <p:ph type="sldNum" sz="quarter" idx="10"/>
          </p:nvPr>
        </p:nvSpPr>
        <p:spPr/>
        <p:txBody>
          <a:bodyPr/>
          <a:lstStyle/>
          <a:p>
            <a:fld id="{748D9503-12A6-48B3-A0D1-C7D575C1493B}" type="slidenum">
              <a:rPr lang="en-US" smtClean="0"/>
              <a:t>10</a:t>
            </a:fld>
            <a:endParaRPr lang="en-US" dirty="0"/>
          </a:p>
        </p:txBody>
      </p:sp>
    </p:spTree>
    <p:extLst>
      <p:ext uri="{BB962C8B-B14F-4D97-AF65-F5344CB8AC3E}">
        <p14:creationId xmlns:p14="http://schemas.microsoft.com/office/powerpoint/2010/main" val="93049325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n-US" sz="1200" kern="1200" dirty="0">
                <a:solidFill>
                  <a:schemeClr val="tx1"/>
                </a:solidFill>
                <a:effectLst/>
                <a:latin typeface="+mn-lt"/>
                <a:ea typeface="+mn-ea"/>
                <a:cs typeface="+mn-cs"/>
              </a:rPr>
              <a:t>Recycling of waste rubber from tires into GTR involves grinding or reduction of tire rubber into smaller particle size, which results in an increase in surface area.</a:t>
            </a:r>
          </a:p>
          <a:p>
            <a:pPr marL="0" indent="0">
              <a:buFont typeface="Arial" panose="020B0604020202020204" pitchFamily="34" charset="0"/>
              <a:buNone/>
            </a:pPr>
            <a:endParaRPr lang="en-US" sz="1200" b="0" kern="1200" dirty="0">
              <a:solidFill>
                <a:schemeClr val="tx1"/>
              </a:solidFill>
              <a:effectLst/>
              <a:latin typeface="+mn-lt"/>
              <a:ea typeface="+mn-ea"/>
              <a:cs typeface="+mn-cs"/>
            </a:endParaRPr>
          </a:p>
          <a:p>
            <a:pPr marL="0" indent="0">
              <a:buFont typeface="Arial" panose="020B0604020202020204" pitchFamily="34" charset="0"/>
              <a:buNone/>
            </a:pPr>
            <a:r>
              <a:rPr lang="en-US" sz="1200" kern="1200" dirty="0">
                <a:solidFill>
                  <a:schemeClr val="tx1"/>
                </a:solidFill>
                <a:effectLst/>
                <a:latin typeface="+mn-lt"/>
                <a:ea typeface="+mn-ea"/>
                <a:cs typeface="+mn-cs"/>
              </a:rPr>
              <a:t>The rubber grinding industry classifies GTR according to particle size as rubber which is 2.0 mm (10 mesh) and smaller. The </a:t>
            </a:r>
            <a:r>
              <a:rPr lang="en-US" sz="1200" b="1" kern="1200" dirty="0">
                <a:solidFill>
                  <a:schemeClr val="tx1"/>
                </a:solidFill>
                <a:effectLst/>
                <a:latin typeface="+mn-lt"/>
                <a:ea typeface="+mn-ea"/>
                <a:cs typeface="+mn-cs"/>
              </a:rPr>
              <a:t>typical sizes of GTR used in modified asphalt binders and mixtures for pavement construction range from about 1.5 mm (1500 μm) down to 0.42 mm (420 μm) (14 mesh to 40 mesh), with limited use sizes as small as 177 μm (80 mesh) and 125 μm (120 mesh). </a:t>
            </a:r>
          </a:p>
          <a:p>
            <a:pPr marL="0" indent="0">
              <a:buFont typeface="Arial" panose="020B0604020202020204" pitchFamily="34" charset="0"/>
              <a:buNone/>
            </a:pPr>
            <a:endParaRPr lang="en-US" sz="1200" b="1" kern="1200" dirty="0">
              <a:solidFill>
                <a:schemeClr val="tx1"/>
              </a:solidFill>
              <a:effectLst/>
              <a:latin typeface="+mn-lt"/>
              <a:ea typeface="+mn-ea"/>
              <a:cs typeface="+mn-cs"/>
            </a:endParaRPr>
          </a:p>
          <a:p>
            <a:pPr marL="0" indent="0">
              <a:buFont typeface="Arial" panose="020B0604020202020204" pitchFamily="34" charset="0"/>
              <a:buNone/>
            </a:pPr>
            <a:r>
              <a:rPr lang="en-US" sz="1200" kern="1200" dirty="0">
                <a:solidFill>
                  <a:schemeClr val="tx1"/>
                </a:solidFill>
                <a:effectLst/>
                <a:latin typeface="+mn-lt"/>
                <a:ea typeface="+mn-ea"/>
                <a:cs typeface="+mn-cs"/>
              </a:rPr>
              <a:t>The </a:t>
            </a:r>
            <a:r>
              <a:rPr lang="en-US" sz="1200" b="1" kern="1200" dirty="0">
                <a:solidFill>
                  <a:schemeClr val="tx1"/>
                </a:solidFill>
                <a:effectLst/>
                <a:latin typeface="+mn-lt"/>
                <a:ea typeface="+mn-ea"/>
                <a:cs typeface="+mn-cs"/>
              </a:rPr>
              <a:t>GTR market </a:t>
            </a:r>
            <a:r>
              <a:rPr lang="en-US" sz="1200" kern="1200" dirty="0">
                <a:solidFill>
                  <a:schemeClr val="tx1"/>
                </a:solidFill>
                <a:effectLst/>
                <a:latin typeface="+mn-lt"/>
                <a:ea typeface="+mn-ea"/>
                <a:cs typeface="+mn-cs"/>
              </a:rPr>
              <a:t>is reported at slightly </a:t>
            </a:r>
            <a:r>
              <a:rPr lang="en-US" sz="1200" b="1" kern="1200" dirty="0">
                <a:solidFill>
                  <a:schemeClr val="tx1"/>
                </a:solidFill>
                <a:effectLst/>
                <a:latin typeface="+mn-lt"/>
                <a:ea typeface="+mn-ea"/>
                <a:cs typeface="+mn-cs"/>
              </a:rPr>
              <a:t>more than 1.0 million tons or about 62 million scrap tires</a:t>
            </a:r>
            <a:r>
              <a:rPr lang="en-US" sz="1200" kern="1200" dirty="0">
                <a:solidFill>
                  <a:schemeClr val="tx1"/>
                </a:solidFill>
                <a:effectLst/>
                <a:latin typeface="+mn-lt"/>
                <a:ea typeface="+mn-ea"/>
                <a:cs typeface="+mn-cs"/>
              </a:rPr>
              <a:t>. </a:t>
            </a:r>
            <a:r>
              <a:rPr lang="en-US" sz="1200" b="1" kern="1200" dirty="0">
                <a:solidFill>
                  <a:schemeClr val="tx1"/>
                </a:solidFill>
                <a:effectLst/>
                <a:latin typeface="+mn-lt"/>
                <a:ea typeface="+mn-ea"/>
                <a:cs typeface="+mn-cs"/>
              </a:rPr>
              <a:t>GTR-modified asphalt pavements represent 11.7 percent, or approximately 119 thousand tons (7.2 million scrap tires)</a:t>
            </a:r>
            <a:endParaRPr lang="en-US" b="1" i="0" dirty="0"/>
          </a:p>
        </p:txBody>
      </p:sp>
      <p:sp>
        <p:nvSpPr>
          <p:cNvPr id="4" name="Slide Number Placeholder 3"/>
          <p:cNvSpPr>
            <a:spLocks noGrp="1"/>
          </p:cNvSpPr>
          <p:nvPr>
            <p:ph type="sldNum" sz="quarter" idx="10"/>
          </p:nvPr>
        </p:nvSpPr>
        <p:spPr/>
        <p:txBody>
          <a:bodyPr/>
          <a:lstStyle/>
          <a:p>
            <a:fld id="{748D9503-12A6-48B3-A0D1-C7D575C1493B}" type="slidenum">
              <a:rPr lang="en-US" smtClean="0"/>
              <a:t>11</a:t>
            </a:fld>
            <a:endParaRPr lang="en-US" dirty="0"/>
          </a:p>
        </p:txBody>
      </p:sp>
    </p:spTree>
    <p:extLst>
      <p:ext uri="{BB962C8B-B14F-4D97-AF65-F5344CB8AC3E}">
        <p14:creationId xmlns:p14="http://schemas.microsoft.com/office/powerpoint/2010/main" val="207213271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n-US" sz="1200" kern="1200" dirty="0">
                <a:solidFill>
                  <a:schemeClr val="tx1"/>
                </a:solidFill>
                <a:effectLst/>
                <a:latin typeface="+mn-lt"/>
                <a:ea typeface="+mn-ea"/>
                <a:cs typeface="+mn-cs"/>
              </a:rPr>
              <a:t>Research on GTR-modified asphalt binders over the last 50 years has shown favorable impacts of GTR modification. GTR ranks second among the most common asphalt polymer modifiers, behind styrene-butadiene-styrene (SBS) block copolymers.</a:t>
            </a:r>
          </a:p>
          <a:p>
            <a:pPr marL="0" indent="0">
              <a:buFont typeface="Arial" panose="020B0604020202020204" pitchFamily="34" charset="0"/>
              <a:buNone/>
            </a:pPr>
            <a:endParaRPr lang="en-US" sz="1200" b="0" kern="1200" dirty="0">
              <a:solidFill>
                <a:schemeClr val="tx1"/>
              </a:solidFill>
              <a:effectLst/>
              <a:latin typeface="+mn-lt"/>
              <a:ea typeface="+mn-ea"/>
              <a:cs typeface="+mn-cs"/>
            </a:endParaRPr>
          </a:p>
          <a:p>
            <a:pPr marL="0" indent="0">
              <a:buFont typeface="Arial" panose="020B0604020202020204" pitchFamily="34" charset="0"/>
              <a:buNone/>
            </a:pPr>
            <a:r>
              <a:rPr lang="en-US" sz="1200" b="1" kern="1200" dirty="0">
                <a:solidFill>
                  <a:schemeClr val="tx1"/>
                </a:solidFill>
                <a:effectLst/>
                <a:latin typeface="+mn-lt"/>
                <a:ea typeface="+mn-ea"/>
                <a:cs typeface="+mn-cs"/>
              </a:rPr>
              <a:t>Modern GTR </a:t>
            </a:r>
            <a:r>
              <a:rPr lang="en-US" sz="1200" kern="1200" dirty="0">
                <a:solidFill>
                  <a:schemeClr val="tx1"/>
                </a:solidFill>
                <a:effectLst/>
                <a:latin typeface="+mn-lt"/>
                <a:ea typeface="+mn-ea"/>
                <a:cs typeface="+mn-cs"/>
              </a:rPr>
              <a:t>use in paving </a:t>
            </a:r>
            <a:r>
              <a:rPr lang="en-US" sz="1200" b="1" kern="1200" dirty="0">
                <a:solidFill>
                  <a:schemeClr val="tx1"/>
                </a:solidFill>
                <a:effectLst/>
                <a:latin typeface="+mn-lt"/>
                <a:ea typeface="+mn-ea"/>
                <a:cs typeface="+mn-cs"/>
              </a:rPr>
              <a:t>began in the early 1960s </a:t>
            </a:r>
            <a:r>
              <a:rPr lang="en-US" sz="1200" kern="1200" dirty="0">
                <a:solidFill>
                  <a:schemeClr val="tx1"/>
                </a:solidFill>
                <a:effectLst/>
                <a:latin typeface="+mn-lt"/>
                <a:ea typeface="+mn-ea"/>
                <a:cs typeface="+mn-cs"/>
              </a:rPr>
              <a:t>with a highly elastic </a:t>
            </a:r>
            <a:r>
              <a:rPr lang="en-US" sz="1200" b="1" kern="1200" dirty="0">
                <a:solidFill>
                  <a:schemeClr val="tx1"/>
                </a:solidFill>
                <a:effectLst/>
                <a:latin typeface="+mn-lt"/>
                <a:ea typeface="+mn-ea"/>
                <a:cs typeface="+mn-cs"/>
              </a:rPr>
              <a:t>Asphalt Rubber (AR)</a:t>
            </a:r>
          </a:p>
          <a:p>
            <a:pPr marL="0" indent="0">
              <a:buFont typeface="Arial" panose="020B0604020202020204" pitchFamily="34" charset="0"/>
              <a:buNone/>
            </a:pPr>
            <a:endParaRPr lang="en-US" sz="1200" b="0" kern="1200" dirty="0">
              <a:solidFill>
                <a:schemeClr val="tx1"/>
              </a:solidFill>
              <a:effectLst/>
              <a:latin typeface="+mn-lt"/>
              <a:ea typeface="+mn-ea"/>
              <a:cs typeface="+mn-cs"/>
            </a:endParaRPr>
          </a:p>
          <a:p>
            <a:pPr marL="0" indent="0">
              <a:buFont typeface="Arial" panose="020B0604020202020204" pitchFamily="34" charset="0"/>
              <a:buNone/>
            </a:pPr>
            <a:r>
              <a:rPr lang="en-US" sz="1200" kern="1200" dirty="0">
                <a:solidFill>
                  <a:schemeClr val="tx1"/>
                </a:solidFill>
                <a:effectLst/>
                <a:latin typeface="+mn-lt"/>
                <a:ea typeface="+mn-ea"/>
                <a:cs typeface="+mn-cs"/>
              </a:rPr>
              <a:t>The work </a:t>
            </a:r>
            <a:r>
              <a:rPr lang="en-US" sz="1200" b="1" kern="1200" dirty="0">
                <a:solidFill>
                  <a:schemeClr val="tx1"/>
                </a:solidFill>
                <a:effectLst/>
                <a:latin typeface="+mn-lt"/>
                <a:ea typeface="+mn-ea"/>
                <a:cs typeface="+mn-cs"/>
              </a:rPr>
              <a:t>expanded into</a:t>
            </a:r>
            <a:r>
              <a:rPr lang="en-US" sz="1200" kern="1200" dirty="0">
                <a:solidFill>
                  <a:schemeClr val="tx1"/>
                </a:solidFill>
                <a:effectLst/>
                <a:latin typeface="+mn-lt"/>
                <a:ea typeface="+mn-ea"/>
                <a:cs typeface="+mn-cs"/>
              </a:rPr>
              <a:t> larger </a:t>
            </a:r>
            <a:r>
              <a:rPr lang="en-US" sz="1200" b="1" kern="1200" dirty="0">
                <a:solidFill>
                  <a:schemeClr val="tx1"/>
                </a:solidFill>
                <a:effectLst/>
                <a:latin typeface="+mn-lt"/>
                <a:ea typeface="+mn-ea"/>
                <a:cs typeface="+mn-cs"/>
              </a:rPr>
              <a:t>chip seal projects </a:t>
            </a:r>
            <a:r>
              <a:rPr lang="en-US" sz="1200" kern="1200" dirty="0">
                <a:solidFill>
                  <a:schemeClr val="tx1"/>
                </a:solidFill>
                <a:effectLst/>
                <a:latin typeface="+mn-lt"/>
                <a:ea typeface="+mn-ea"/>
                <a:cs typeface="+mn-cs"/>
              </a:rPr>
              <a:t>along with other crack relief interlayers, </a:t>
            </a:r>
            <a:r>
              <a:rPr lang="en-US" sz="1200" b="1" kern="1200" dirty="0">
                <a:solidFill>
                  <a:schemeClr val="tx1"/>
                </a:solidFill>
                <a:effectLst/>
                <a:latin typeface="+mn-lt"/>
                <a:ea typeface="+mn-ea"/>
                <a:cs typeface="+mn-cs"/>
              </a:rPr>
              <a:t>and open-graded surface courses</a:t>
            </a:r>
            <a:r>
              <a:rPr lang="en-US" sz="1200" kern="1200" dirty="0">
                <a:solidFill>
                  <a:schemeClr val="tx1"/>
                </a:solidFill>
                <a:effectLst/>
                <a:latin typeface="+mn-lt"/>
                <a:ea typeface="+mn-ea"/>
                <a:cs typeface="+mn-cs"/>
              </a:rPr>
              <a:t>. </a:t>
            </a:r>
          </a:p>
          <a:p>
            <a:pPr marL="0" indent="0">
              <a:buFont typeface="Arial" panose="020B0604020202020204" pitchFamily="34" charset="0"/>
              <a:buNone/>
            </a:pPr>
            <a:endParaRPr lang="en-US" sz="1200" b="0" kern="1200" dirty="0">
              <a:solidFill>
                <a:schemeClr val="tx1"/>
              </a:solidFill>
              <a:effectLst/>
              <a:latin typeface="+mn-lt"/>
              <a:ea typeface="+mn-ea"/>
              <a:cs typeface="+mn-cs"/>
            </a:endParaRPr>
          </a:p>
          <a:p>
            <a:pPr marL="0" indent="0">
              <a:buFont typeface="Arial" panose="020B0604020202020204" pitchFamily="34" charset="0"/>
              <a:buNone/>
            </a:pPr>
            <a:r>
              <a:rPr lang="en-US" sz="1200" kern="1200" dirty="0">
                <a:solidFill>
                  <a:schemeClr val="tx1"/>
                </a:solidFill>
                <a:effectLst/>
                <a:latin typeface="+mn-lt"/>
                <a:ea typeface="+mn-ea"/>
                <a:cs typeface="+mn-cs"/>
              </a:rPr>
              <a:t>During the two decades following, AR materials increased as they proved useful in various pavement maintenance functional applications including asphalt pavement, but by far the greatest utilization during this time frame was maintenance applications</a:t>
            </a:r>
            <a:endParaRPr lang="en-US" b="0" dirty="0"/>
          </a:p>
        </p:txBody>
      </p:sp>
      <p:sp>
        <p:nvSpPr>
          <p:cNvPr id="4" name="Slide Number Placeholder 3"/>
          <p:cNvSpPr>
            <a:spLocks noGrp="1"/>
          </p:cNvSpPr>
          <p:nvPr>
            <p:ph type="sldNum" sz="quarter" idx="10"/>
          </p:nvPr>
        </p:nvSpPr>
        <p:spPr/>
        <p:txBody>
          <a:bodyPr/>
          <a:lstStyle/>
          <a:p>
            <a:fld id="{748D9503-12A6-48B3-A0D1-C7D575C1493B}" type="slidenum">
              <a:rPr lang="en-US" smtClean="0"/>
              <a:t>13</a:t>
            </a:fld>
            <a:endParaRPr lang="en-US" dirty="0"/>
          </a:p>
        </p:txBody>
      </p:sp>
    </p:spTree>
    <p:extLst>
      <p:ext uri="{BB962C8B-B14F-4D97-AF65-F5344CB8AC3E}">
        <p14:creationId xmlns:p14="http://schemas.microsoft.com/office/powerpoint/2010/main" val="77910219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n-US" sz="1200" kern="1200" dirty="0">
                <a:solidFill>
                  <a:schemeClr val="tx1"/>
                </a:solidFill>
                <a:effectLst/>
                <a:latin typeface="+mn-lt"/>
                <a:ea typeface="+mn-ea"/>
                <a:cs typeface="+mn-cs"/>
              </a:rPr>
              <a:t>During this same timeframe, versions of dry mixture addition of GTR to asphalt mixtures posed more of an issue than dry processes employed today. </a:t>
            </a:r>
          </a:p>
          <a:p>
            <a:pPr marL="0" indent="0">
              <a:buFont typeface="Arial" panose="020B0604020202020204" pitchFamily="34" charset="0"/>
              <a:buNone/>
            </a:pPr>
            <a:endParaRPr lang="en-US" sz="1200" b="0" kern="1200" dirty="0">
              <a:solidFill>
                <a:schemeClr val="tx1"/>
              </a:solidFill>
              <a:effectLst/>
              <a:latin typeface="+mn-lt"/>
              <a:ea typeface="+mn-ea"/>
              <a:cs typeface="+mn-cs"/>
            </a:endParaRPr>
          </a:p>
          <a:p>
            <a:pPr marL="0" indent="0">
              <a:buFont typeface="Arial" panose="020B0604020202020204" pitchFamily="34" charset="0"/>
              <a:buNone/>
            </a:pPr>
            <a:r>
              <a:rPr lang="en-US" sz="1200" kern="1200" dirty="0">
                <a:solidFill>
                  <a:schemeClr val="tx1"/>
                </a:solidFill>
                <a:effectLst/>
                <a:latin typeface="+mn-lt"/>
                <a:ea typeface="+mn-ea"/>
                <a:cs typeface="+mn-cs"/>
              </a:rPr>
              <a:t>These systems were collectively referred to as Rubber Modified Asphalt Concrete (RUMAC) (Buncher 1995).</a:t>
            </a:r>
          </a:p>
          <a:p>
            <a:pPr marL="0" indent="0">
              <a:buFont typeface="Arial" panose="020B0604020202020204" pitchFamily="34" charset="0"/>
              <a:buNone/>
            </a:pPr>
            <a:endParaRPr lang="en-US" sz="1200" kern="1200" dirty="0">
              <a:solidFill>
                <a:schemeClr val="tx1"/>
              </a:solidFill>
              <a:effectLst/>
              <a:latin typeface="+mn-lt"/>
              <a:ea typeface="+mn-ea"/>
              <a:cs typeface="+mn-cs"/>
            </a:endParaRPr>
          </a:p>
          <a:p>
            <a:pPr marL="0" indent="0">
              <a:buFont typeface="Arial" panose="020B0604020202020204" pitchFamily="34" charset="0"/>
              <a:buNone/>
            </a:pPr>
            <a:r>
              <a:rPr lang="en-US" b="0" dirty="0"/>
              <a:t>The primary difference between the dry-process technologies of the 1960’s and 1970s compared to today’s dry-process technologies relates to GTR particle size and GTR dosage. Additionally, co-additives that aid in mixing, placement, and compaction have been employed. These additives have included processing aids from the tire manufacturing industry, Fischer-</a:t>
            </a:r>
            <a:r>
              <a:rPr lang="en-US" b="0" dirty="0" err="1"/>
              <a:t>Tropsch</a:t>
            </a:r>
            <a:r>
              <a:rPr lang="en-US" b="0" dirty="0"/>
              <a:t> waxes, and </a:t>
            </a:r>
            <a:r>
              <a:rPr lang="en-US" b="0" dirty="0" err="1"/>
              <a:t>stearamide</a:t>
            </a:r>
            <a:r>
              <a:rPr lang="en-US" b="0" dirty="0"/>
              <a:t> waxes.</a:t>
            </a:r>
          </a:p>
        </p:txBody>
      </p:sp>
      <p:sp>
        <p:nvSpPr>
          <p:cNvPr id="4" name="Slide Number Placeholder 3"/>
          <p:cNvSpPr>
            <a:spLocks noGrp="1"/>
          </p:cNvSpPr>
          <p:nvPr>
            <p:ph type="sldNum" sz="quarter" idx="10"/>
          </p:nvPr>
        </p:nvSpPr>
        <p:spPr/>
        <p:txBody>
          <a:bodyPr/>
          <a:lstStyle/>
          <a:p>
            <a:fld id="{748D9503-12A6-48B3-A0D1-C7D575C1493B}" type="slidenum">
              <a:rPr lang="en-US" smtClean="0"/>
              <a:t>14</a:t>
            </a:fld>
            <a:endParaRPr lang="en-US" dirty="0"/>
          </a:p>
        </p:txBody>
      </p:sp>
    </p:spTree>
    <p:extLst>
      <p:ext uri="{BB962C8B-B14F-4D97-AF65-F5344CB8AC3E}">
        <p14:creationId xmlns:p14="http://schemas.microsoft.com/office/powerpoint/2010/main" val="7598725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3814DC3-239B-4BBD-BA15-825AA6FCAF09}" type="datetimeFigureOut">
              <a:rPr lang="en-US" smtClean="0"/>
              <a:t>4/22/2024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240E5A-9D2F-4175-A558-DB3DDC822528}"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138548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3814DC3-239B-4BBD-BA15-825AA6FCAF09}" type="datetimeFigureOut">
              <a:rPr lang="en-US" smtClean="0"/>
              <a:t>4/22/2024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240E5A-9D2F-4175-A558-DB3DDC822528}" type="slidenum">
              <a:rPr lang="en-US" smtClean="0"/>
              <a:t>‹#›</a:t>
            </a:fld>
            <a:endParaRPr lang="en-US"/>
          </a:p>
        </p:txBody>
      </p:sp>
    </p:spTree>
    <p:extLst>
      <p:ext uri="{BB962C8B-B14F-4D97-AF65-F5344CB8AC3E}">
        <p14:creationId xmlns:p14="http://schemas.microsoft.com/office/powerpoint/2010/main" val="29109141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3814DC3-239B-4BBD-BA15-825AA6FCAF09}" type="datetimeFigureOut">
              <a:rPr lang="en-US" smtClean="0"/>
              <a:t>4/22/2024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240E5A-9D2F-4175-A558-DB3DDC822528}" type="slidenum">
              <a:rPr lang="en-US" smtClean="0"/>
              <a:t>‹#›</a:t>
            </a:fld>
            <a:endParaRPr lang="en-US"/>
          </a:p>
        </p:txBody>
      </p:sp>
    </p:spTree>
    <p:extLst>
      <p:ext uri="{BB962C8B-B14F-4D97-AF65-F5344CB8AC3E}">
        <p14:creationId xmlns:p14="http://schemas.microsoft.com/office/powerpoint/2010/main" val="26317601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3814DC3-239B-4BBD-BA15-825AA6FCAF09}" type="datetimeFigureOut">
              <a:rPr lang="en-US" smtClean="0"/>
              <a:t>4/22/2024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240E5A-9D2F-4175-A558-DB3DDC822528}" type="slidenum">
              <a:rPr lang="en-US" smtClean="0"/>
              <a:t>‹#›</a:t>
            </a:fld>
            <a:endParaRPr lang="en-US"/>
          </a:p>
        </p:txBody>
      </p:sp>
    </p:spTree>
    <p:extLst>
      <p:ext uri="{BB962C8B-B14F-4D97-AF65-F5344CB8AC3E}">
        <p14:creationId xmlns:p14="http://schemas.microsoft.com/office/powerpoint/2010/main" val="3798694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3814DC3-239B-4BBD-BA15-825AA6FCAF09}" type="datetimeFigureOut">
              <a:rPr lang="en-US" smtClean="0"/>
              <a:t>4/22/2024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240E5A-9D2F-4175-A558-DB3DDC822528}"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284222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8"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3814DC3-239B-4BBD-BA15-825AA6FCAF09}" type="datetimeFigureOut">
              <a:rPr lang="en-US" smtClean="0"/>
              <a:t>4/22/2024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6240E5A-9D2F-4175-A558-DB3DDC822528}" type="slidenum">
              <a:rPr lang="en-US" smtClean="0"/>
              <a:t>‹#›</a:t>
            </a:fld>
            <a:endParaRPr lang="en-US"/>
          </a:p>
        </p:txBody>
      </p:sp>
    </p:spTree>
    <p:extLst>
      <p:ext uri="{BB962C8B-B14F-4D97-AF65-F5344CB8AC3E}">
        <p14:creationId xmlns:p14="http://schemas.microsoft.com/office/powerpoint/2010/main" val="20096970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3814DC3-239B-4BBD-BA15-825AA6FCAF09}" type="datetimeFigureOut">
              <a:rPr lang="en-US" smtClean="0"/>
              <a:t>4/22/2024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6240E5A-9D2F-4175-A558-DB3DDC822528}" type="slidenum">
              <a:rPr lang="en-US" smtClean="0"/>
              <a:t>‹#›</a:t>
            </a:fld>
            <a:endParaRPr lang="en-US"/>
          </a:p>
        </p:txBody>
      </p:sp>
    </p:spTree>
    <p:extLst>
      <p:ext uri="{BB962C8B-B14F-4D97-AF65-F5344CB8AC3E}">
        <p14:creationId xmlns:p14="http://schemas.microsoft.com/office/powerpoint/2010/main" val="32395572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3814DC3-239B-4BBD-BA15-825AA6FCAF09}" type="datetimeFigureOut">
              <a:rPr lang="en-US" smtClean="0"/>
              <a:t>4/22/2024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6240E5A-9D2F-4175-A558-DB3DDC822528}" type="slidenum">
              <a:rPr lang="en-US" smtClean="0"/>
              <a:t>‹#›</a:t>
            </a:fld>
            <a:endParaRPr lang="en-US"/>
          </a:p>
        </p:txBody>
      </p:sp>
    </p:spTree>
    <p:extLst>
      <p:ext uri="{BB962C8B-B14F-4D97-AF65-F5344CB8AC3E}">
        <p14:creationId xmlns:p14="http://schemas.microsoft.com/office/powerpoint/2010/main" val="7653002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E3814DC3-239B-4BBD-BA15-825AA6FCAF09}" type="datetimeFigureOut">
              <a:rPr lang="en-US" smtClean="0"/>
              <a:t>4/22/2024</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56240E5A-9D2F-4175-A558-DB3DDC822528}" type="slidenum">
              <a:rPr lang="en-US" smtClean="0"/>
              <a:t>‹#›</a:t>
            </a:fld>
            <a:endParaRPr lang="en-US"/>
          </a:p>
        </p:txBody>
      </p:sp>
    </p:spTree>
    <p:extLst>
      <p:ext uri="{BB962C8B-B14F-4D97-AF65-F5344CB8AC3E}">
        <p14:creationId xmlns:p14="http://schemas.microsoft.com/office/powerpoint/2010/main" val="13863274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E3814DC3-239B-4BBD-BA15-825AA6FCAF09}" type="datetimeFigureOut">
              <a:rPr lang="en-US" smtClean="0"/>
              <a:t>4/22/2024</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56240E5A-9D2F-4175-A558-DB3DDC822528}" type="slidenum">
              <a:rPr lang="en-US" smtClean="0"/>
              <a:t>‹#›</a:t>
            </a:fld>
            <a:endParaRPr lang="en-US"/>
          </a:p>
        </p:txBody>
      </p:sp>
    </p:spTree>
    <p:extLst>
      <p:ext uri="{BB962C8B-B14F-4D97-AF65-F5344CB8AC3E}">
        <p14:creationId xmlns:p14="http://schemas.microsoft.com/office/powerpoint/2010/main" val="10871002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3814DC3-239B-4BBD-BA15-825AA6FCAF09}" type="datetimeFigureOut">
              <a:rPr lang="en-US" smtClean="0"/>
              <a:t>4/22/2024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6240E5A-9D2F-4175-A558-DB3DDC822528}" type="slidenum">
              <a:rPr lang="en-US" smtClean="0"/>
              <a:t>‹#›</a:t>
            </a:fld>
            <a:endParaRPr lang="en-US"/>
          </a:p>
        </p:txBody>
      </p:sp>
    </p:spTree>
    <p:extLst>
      <p:ext uri="{BB962C8B-B14F-4D97-AF65-F5344CB8AC3E}">
        <p14:creationId xmlns:p14="http://schemas.microsoft.com/office/powerpoint/2010/main" val="17272571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E3814DC3-239B-4BBD-BA15-825AA6FCAF09}" type="datetimeFigureOut">
              <a:rPr lang="en-US" smtClean="0"/>
              <a:t>4/22/2024</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56240E5A-9D2F-4175-A558-DB3DDC822528}"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31042543"/>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12.xml"/><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scholarworks.unr.edu/handle/11714/7484"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1C2961-F322-E47A-53E9-AACE05F57A9D}"/>
              </a:ext>
            </a:extLst>
          </p:cNvPr>
          <p:cNvSpPr>
            <a:spLocks noGrp="1"/>
          </p:cNvSpPr>
          <p:nvPr>
            <p:ph type="ctrTitle"/>
          </p:nvPr>
        </p:nvSpPr>
        <p:spPr>
          <a:xfrm>
            <a:off x="1165017" y="1122363"/>
            <a:ext cx="10004213" cy="1655762"/>
          </a:xfrm>
        </p:spPr>
        <p:txBody>
          <a:bodyPr>
            <a:normAutofit/>
          </a:bodyPr>
          <a:lstStyle/>
          <a:p>
            <a:pPr algn="ctr"/>
            <a:r>
              <a:rPr lang="en-US" sz="4000" b="1" dirty="0">
                <a:effectLst/>
                <a:ea typeface="Calibri" panose="020F0502020204030204" pitchFamily="34" charset="0"/>
                <a:cs typeface="Arial" panose="020B0604020202020204" pitchFamily="34" charset="0"/>
              </a:rPr>
              <a:t>Ground Tire Rubber (GTR) in Asphalt </a:t>
            </a:r>
            <a:r>
              <a:rPr lang="en-US" sz="4000" b="1" dirty="0">
                <a:ea typeface="Calibri" panose="020F0502020204030204" pitchFamily="34" charset="0"/>
                <a:cs typeface="Arial" panose="020B0604020202020204" pitchFamily="34" charset="0"/>
              </a:rPr>
              <a:t>P</a:t>
            </a:r>
            <a:r>
              <a:rPr lang="en-US" sz="4000" b="1" dirty="0">
                <a:effectLst/>
                <a:ea typeface="Calibri" panose="020F0502020204030204" pitchFamily="34" charset="0"/>
                <a:cs typeface="Arial" panose="020B0604020202020204" pitchFamily="34" charset="0"/>
              </a:rPr>
              <a:t>avements:</a:t>
            </a:r>
            <a:br>
              <a:rPr lang="en-US" sz="4000" b="1" dirty="0">
                <a:effectLst/>
                <a:ea typeface="Calibri" panose="020F0502020204030204" pitchFamily="34" charset="0"/>
                <a:cs typeface="Arial" panose="020B0604020202020204" pitchFamily="34" charset="0"/>
              </a:rPr>
            </a:br>
            <a:r>
              <a:rPr lang="en-US" sz="3200" dirty="0">
                <a:effectLst/>
                <a:ea typeface="Calibri" panose="020F0502020204030204" pitchFamily="34" charset="0"/>
                <a:cs typeface="Arial" panose="020B0604020202020204" pitchFamily="34" charset="0"/>
              </a:rPr>
              <a:t> </a:t>
            </a:r>
            <a:r>
              <a:rPr lang="en-US" sz="2800" dirty="0">
                <a:effectLst/>
                <a:ea typeface="Calibri" panose="020F0502020204030204" pitchFamily="34" charset="0"/>
                <a:cs typeface="Arial" panose="020B0604020202020204" pitchFamily="34" charset="0"/>
              </a:rPr>
              <a:t>pros &amp; cons, past, present, and a glimpse into the future</a:t>
            </a:r>
            <a:endParaRPr lang="en-US" sz="2800" dirty="0">
              <a:cs typeface="Arial" panose="020B0604020202020204" pitchFamily="34" charset="0"/>
            </a:endParaRPr>
          </a:p>
        </p:txBody>
      </p:sp>
      <p:sp>
        <p:nvSpPr>
          <p:cNvPr id="3" name="Subtitle 2">
            <a:extLst>
              <a:ext uri="{FF2B5EF4-FFF2-40B4-BE49-F238E27FC236}">
                <a16:creationId xmlns:a16="http://schemas.microsoft.com/office/drawing/2014/main" id="{B3A650EF-CF92-5E54-B2C2-520CF5EC0933}"/>
              </a:ext>
            </a:extLst>
          </p:cNvPr>
          <p:cNvSpPr>
            <a:spLocks noGrp="1"/>
          </p:cNvSpPr>
          <p:nvPr>
            <p:ph type="subTitle" idx="1"/>
          </p:nvPr>
        </p:nvSpPr>
        <p:spPr>
          <a:xfrm>
            <a:off x="1524000" y="4370161"/>
            <a:ext cx="9144000" cy="1655762"/>
          </a:xfrm>
        </p:spPr>
        <p:txBody>
          <a:bodyPr>
            <a:normAutofit/>
          </a:bodyPr>
          <a:lstStyle/>
          <a:p>
            <a:pPr algn="ctr"/>
            <a:r>
              <a:rPr lang="en-US" sz="1600" dirty="0">
                <a:latin typeface="Aptos (Body)"/>
              </a:rPr>
              <a:t>By Dr. Codrin Daranga</a:t>
            </a:r>
          </a:p>
          <a:p>
            <a:pPr algn="ctr"/>
            <a:r>
              <a:rPr lang="en-US" sz="1600" dirty="0">
                <a:latin typeface="Aptos (Body)"/>
              </a:rPr>
              <a:t>Paragon Technical Services Inc.</a:t>
            </a:r>
          </a:p>
          <a:p>
            <a:pPr algn="ctr"/>
            <a:r>
              <a:rPr lang="en-US" sz="1600" dirty="0">
                <a:latin typeface="Aptos (Body)"/>
              </a:rPr>
              <a:t>NTC Las Vegas, NV - May 2024</a:t>
            </a:r>
          </a:p>
        </p:txBody>
      </p:sp>
    </p:spTree>
    <p:extLst>
      <p:ext uri="{BB962C8B-B14F-4D97-AF65-F5344CB8AC3E}">
        <p14:creationId xmlns:p14="http://schemas.microsoft.com/office/powerpoint/2010/main" val="41566293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93D085-6E0E-463A-89B7-F5555AFDCE97}"/>
              </a:ext>
            </a:extLst>
          </p:cNvPr>
          <p:cNvSpPr>
            <a:spLocks noGrp="1"/>
          </p:cNvSpPr>
          <p:nvPr>
            <p:ph type="title"/>
          </p:nvPr>
        </p:nvSpPr>
        <p:spPr>
          <a:xfrm>
            <a:off x="5863588" y="4015117"/>
            <a:ext cx="1748792" cy="369345"/>
          </a:xfrm>
        </p:spPr>
        <p:txBody>
          <a:bodyPr>
            <a:normAutofit fontScale="90000"/>
          </a:bodyPr>
          <a:lstStyle/>
          <a:p>
            <a:r>
              <a:rPr lang="en-US" b="1" dirty="0"/>
              <a:t>Waste Tire Issue</a:t>
            </a:r>
          </a:p>
        </p:txBody>
      </p:sp>
      <p:sp>
        <p:nvSpPr>
          <p:cNvPr id="4" name="Content Placeholder 3">
            <a:extLst>
              <a:ext uri="{FF2B5EF4-FFF2-40B4-BE49-F238E27FC236}">
                <a16:creationId xmlns:a16="http://schemas.microsoft.com/office/drawing/2014/main" id="{843D2168-B06E-43DB-8CC9-3FF5FC620623}"/>
              </a:ext>
            </a:extLst>
          </p:cNvPr>
          <p:cNvSpPr>
            <a:spLocks noGrp="1"/>
          </p:cNvSpPr>
          <p:nvPr>
            <p:ph idx="1"/>
          </p:nvPr>
        </p:nvSpPr>
        <p:spPr>
          <a:xfrm>
            <a:off x="489204" y="1623060"/>
            <a:ext cx="11205464" cy="4572000"/>
          </a:xfrm>
        </p:spPr>
        <p:txBody>
          <a:bodyPr>
            <a:normAutofit/>
          </a:bodyPr>
          <a:lstStyle/>
          <a:p>
            <a:pPr>
              <a:spcBef>
                <a:spcPts val="0"/>
              </a:spcBef>
              <a:spcAft>
                <a:spcPts val="600"/>
              </a:spcAft>
              <a:buClrTx/>
            </a:pPr>
            <a:r>
              <a:rPr lang="en-US" dirty="0"/>
              <a:t>In 2017 Scrap Tire Markets consumed 81.4 percent of the estimated 4.3 million tons of scrap tires generated annually.</a:t>
            </a:r>
          </a:p>
          <a:p>
            <a:pPr marL="0" indent="0">
              <a:buClr>
                <a:schemeClr val="accent2"/>
              </a:buClr>
              <a:buNone/>
            </a:pPr>
            <a:endParaRPr lang="en-US" dirty="0"/>
          </a:p>
        </p:txBody>
      </p:sp>
      <p:sp>
        <p:nvSpPr>
          <p:cNvPr id="3" name="Slide Number Placeholder 2">
            <a:extLst>
              <a:ext uri="{FF2B5EF4-FFF2-40B4-BE49-F238E27FC236}">
                <a16:creationId xmlns:a16="http://schemas.microsoft.com/office/drawing/2014/main" id="{56C7CAA8-74F2-4749-8CCD-B8BA62C4B451}"/>
              </a:ext>
            </a:extLst>
          </p:cNvPr>
          <p:cNvSpPr>
            <a:spLocks noGrp="1"/>
          </p:cNvSpPr>
          <p:nvPr>
            <p:ph type="sldNum" sz="quarter" idx="12"/>
          </p:nvPr>
        </p:nvSpPr>
        <p:spPr/>
        <p:txBody>
          <a:bodyPr/>
          <a:lstStyle/>
          <a:p>
            <a:fld id="{3622FC1C-5701-4850-9BC5-A601E26A4A2E}" type="slidenum">
              <a:rPr lang="en-US" smtClean="0">
                <a:solidFill>
                  <a:srgbClr val="1B587C">
                    <a:shade val="75000"/>
                  </a:srgbClr>
                </a:solidFill>
              </a:rPr>
              <a:pPr/>
              <a:t>10</a:t>
            </a:fld>
            <a:endParaRPr lang="en-US" dirty="0">
              <a:solidFill>
                <a:srgbClr val="1B587C">
                  <a:shade val="75000"/>
                </a:srgbClr>
              </a:solidFill>
            </a:endParaRPr>
          </a:p>
        </p:txBody>
      </p:sp>
      <p:graphicFrame>
        <p:nvGraphicFramePr>
          <p:cNvPr id="6" name="Chart 5">
            <a:extLst>
              <a:ext uri="{FF2B5EF4-FFF2-40B4-BE49-F238E27FC236}">
                <a16:creationId xmlns:a16="http://schemas.microsoft.com/office/drawing/2014/main" id="{6A9EE43B-EDB3-4EFD-9BC8-7B403412250B}"/>
              </a:ext>
            </a:extLst>
          </p:cNvPr>
          <p:cNvGraphicFramePr/>
          <p:nvPr/>
        </p:nvGraphicFramePr>
        <p:xfrm>
          <a:off x="2009394" y="1829857"/>
          <a:ext cx="7612380" cy="5109210"/>
        </p:xfrm>
        <a:graphic>
          <a:graphicData uri="http://schemas.openxmlformats.org/drawingml/2006/chart">
            <c:chart xmlns:c="http://schemas.openxmlformats.org/drawingml/2006/chart" xmlns:r="http://schemas.openxmlformats.org/officeDocument/2006/relationships" r:id="rId3"/>
          </a:graphicData>
        </a:graphic>
      </p:graphicFrame>
      <p:sp>
        <p:nvSpPr>
          <p:cNvPr id="8" name="Title 1">
            <a:extLst>
              <a:ext uri="{FF2B5EF4-FFF2-40B4-BE49-F238E27FC236}">
                <a16:creationId xmlns:a16="http://schemas.microsoft.com/office/drawing/2014/main" id="{2BFE4D13-2285-4F6C-805C-1FD6D6242C3C}"/>
              </a:ext>
            </a:extLst>
          </p:cNvPr>
          <p:cNvSpPr txBox="1">
            <a:spLocks/>
          </p:cNvSpPr>
          <p:nvPr/>
        </p:nvSpPr>
        <p:spPr>
          <a:xfrm>
            <a:off x="402336" y="228600"/>
            <a:ext cx="11379200" cy="758952"/>
          </a:xfrm>
          <a:prstGeom prst="rect">
            <a:avLst/>
          </a:prstGeom>
        </p:spPr>
        <p:txBody>
          <a:bodyPr vert="horz" anchor="b">
            <a:normAutofit/>
          </a:bodyPr>
          <a:lstStyle>
            <a:lvl1pPr algn="ctr" rtl="0" eaLnBrk="1" latinLnBrk="0" hangingPunct="1">
              <a:spcBef>
                <a:spcPct val="0"/>
              </a:spcBef>
              <a:buNone/>
              <a:defRPr kumimoji="0" sz="3300" kern="1200">
                <a:solidFill>
                  <a:schemeClr val="accent3">
                    <a:shade val="75000"/>
                  </a:schemeClr>
                </a:solidFill>
                <a:latin typeface="+mj-lt"/>
                <a:ea typeface="+mj-ea"/>
                <a:cs typeface="+mj-cs"/>
              </a:defRPr>
            </a:lvl1pPr>
          </a:lstStyle>
          <a:p>
            <a:r>
              <a:rPr lang="en-US" b="1"/>
              <a:t>Waste Tire Issue</a:t>
            </a:r>
            <a:endParaRPr lang="en-US" b="1" dirty="0"/>
          </a:p>
        </p:txBody>
      </p:sp>
    </p:spTree>
    <p:extLst>
      <p:ext uri="{BB962C8B-B14F-4D97-AF65-F5344CB8AC3E}">
        <p14:creationId xmlns:p14="http://schemas.microsoft.com/office/powerpoint/2010/main" val="36033419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93D085-6E0E-463A-89B7-F5555AFDCE97}"/>
              </a:ext>
            </a:extLst>
          </p:cNvPr>
          <p:cNvSpPr>
            <a:spLocks noGrp="1"/>
          </p:cNvSpPr>
          <p:nvPr>
            <p:ph type="title"/>
          </p:nvPr>
        </p:nvSpPr>
        <p:spPr/>
        <p:txBody>
          <a:bodyPr/>
          <a:lstStyle/>
          <a:p>
            <a:r>
              <a:rPr lang="en-US" b="1" dirty="0"/>
              <a:t>Waste Tire Issue</a:t>
            </a:r>
          </a:p>
        </p:txBody>
      </p:sp>
      <p:sp>
        <p:nvSpPr>
          <p:cNvPr id="4" name="Content Placeholder 3">
            <a:extLst>
              <a:ext uri="{FF2B5EF4-FFF2-40B4-BE49-F238E27FC236}">
                <a16:creationId xmlns:a16="http://schemas.microsoft.com/office/drawing/2014/main" id="{843D2168-B06E-43DB-8CC9-3FF5FC620623}"/>
              </a:ext>
            </a:extLst>
          </p:cNvPr>
          <p:cNvSpPr>
            <a:spLocks noGrp="1"/>
          </p:cNvSpPr>
          <p:nvPr>
            <p:ph idx="1"/>
          </p:nvPr>
        </p:nvSpPr>
        <p:spPr>
          <a:xfrm>
            <a:off x="489204" y="1623060"/>
            <a:ext cx="11205464" cy="4572000"/>
          </a:xfrm>
        </p:spPr>
        <p:txBody>
          <a:bodyPr>
            <a:normAutofit/>
          </a:bodyPr>
          <a:lstStyle/>
          <a:p>
            <a:pPr>
              <a:spcBef>
                <a:spcPts val="0"/>
              </a:spcBef>
              <a:spcAft>
                <a:spcPts val="600"/>
              </a:spcAft>
              <a:buClrTx/>
            </a:pPr>
            <a:r>
              <a:rPr lang="en-US" dirty="0"/>
              <a:t>The GTR market is reported at slightly more than 1.0 million tons or about 62 million scrap tires. </a:t>
            </a:r>
          </a:p>
        </p:txBody>
      </p:sp>
      <p:sp>
        <p:nvSpPr>
          <p:cNvPr id="3" name="Slide Number Placeholder 2">
            <a:extLst>
              <a:ext uri="{FF2B5EF4-FFF2-40B4-BE49-F238E27FC236}">
                <a16:creationId xmlns:a16="http://schemas.microsoft.com/office/drawing/2014/main" id="{56C7CAA8-74F2-4749-8CCD-B8BA62C4B451}"/>
              </a:ext>
            </a:extLst>
          </p:cNvPr>
          <p:cNvSpPr>
            <a:spLocks noGrp="1"/>
          </p:cNvSpPr>
          <p:nvPr>
            <p:ph type="sldNum" sz="quarter" idx="12"/>
          </p:nvPr>
        </p:nvSpPr>
        <p:spPr/>
        <p:txBody>
          <a:bodyPr/>
          <a:lstStyle/>
          <a:p>
            <a:fld id="{3622FC1C-5701-4850-9BC5-A601E26A4A2E}" type="slidenum">
              <a:rPr lang="en-US" smtClean="0">
                <a:solidFill>
                  <a:srgbClr val="1B587C">
                    <a:shade val="75000"/>
                  </a:srgbClr>
                </a:solidFill>
              </a:rPr>
              <a:pPr/>
              <a:t>11</a:t>
            </a:fld>
            <a:endParaRPr lang="en-US" dirty="0">
              <a:solidFill>
                <a:srgbClr val="1B587C">
                  <a:shade val="75000"/>
                </a:srgbClr>
              </a:solidFill>
            </a:endParaRPr>
          </a:p>
        </p:txBody>
      </p:sp>
      <p:graphicFrame>
        <p:nvGraphicFramePr>
          <p:cNvPr id="7" name="Chart 6">
            <a:extLst>
              <a:ext uri="{FF2B5EF4-FFF2-40B4-BE49-F238E27FC236}">
                <a16:creationId xmlns:a16="http://schemas.microsoft.com/office/drawing/2014/main" id="{81EF3C71-F718-44D1-A698-BDAA9CC1E6C5}"/>
              </a:ext>
            </a:extLst>
          </p:cNvPr>
          <p:cNvGraphicFramePr/>
          <p:nvPr/>
        </p:nvGraphicFramePr>
        <p:xfrm>
          <a:off x="1894014" y="2343150"/>
          <a:ext cx="8452739" cy="428625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3365296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9336D4-CC7E-1807-B9B8-7DD2073762A2}"/>
              </a:ext>
            </a:extLst>
          </p:cNvPr>
          <p:cNvSpPr>
            <a:spLocks noGrp="1"/>
          </p:cNvSpPr>
          <p:nvPr>
            <p:ph type="title"/>
          </p:nvPr>
        </p:nvSpPr>
        <p:spPr/>
        <p:txBody>
          <a:bodyPr/>
          <a:lstStyle/>
          <a:p>
            <a:r>
              <a:rPr lang="en-US" dirty="0"/>
              <a:t>Presentation Overview</a:t>
            </a:r>
          </a:p>
        </p:txBody>
      </p:sp>
      <p:sp>
        <p:nvSpPr>
          <p:cNvPr id="3" name="Content Placeholder 2">
            <a:extLst>
              <a:ext uri="{FF2B5EF4-FFF2-40B4-BE49-F238E27FC236}">
                <a16:creationId xmlns:a16="http://schemas.microsoft.com/office/drawing/2014/main" id="{5E508775-80F6-2201-7043-968CA5EAE209}"/>
              </a:ext>
            </a:extLst>
          </p:cNvPr>
          <p:cNvSpPr>
            <a:spLocks noGrp="1"/>
          </p:cNvSpPr>
          <p:nvPr>
            <p:ph idx="1"/>
          </p:nvPr>
        </p:nvSpPr>
        <p:spPr/>
        <p:txBody>
          <a:bodyPr>
            <a:normAutofit/>
          </a:bodyPr>
          <a:lstStyle/>
          <a:p>
            <a:r>
              <a:rPr lang="en-US" dirty="0"/>
              <a:t>Introduction</a:t>
            </a:r>
          </a:p>
          <a:p>
            <a:r>
              <a:rPr lang="en-US" dirty="0"/>
              <a:t>Background</a:t>
            </a:r>
          </a:p>
          <a:p>
            <a:r>
              <a:rPr lang="en-US" sz="3200" b="1" dirty="0"/>
              <a:t>How do we use GTR in asphalt</a:t>
            </a:r>
          </a:p>
          <a:p>
            <a:pPr lvl="1"/>
            <a:r>
              <a:rPr lang="en-US" sz="3200" b="1" dirty="0"/>
              <a:t>Past</a:t>
            </a:r>
          </a:p>
          <a:p>
            <a:pPr lvl="1"/>
            <a:r>
              <a:rPr lang="en-US" dirty="0"/>
              <a:t>Present</a:t>
            </a:r>
          </a:p>
          <a:p>
            <a:pPr lvl="1"/>
            <a:r>
              <a:rPr lang="en-US" dirty="0"/>
              <a:t>Future?</a:t>
            </a:r>
          </a:p>
          <a:p>
            <a:r>
              <a:rPr lang="en-US" dirty="0"/>
              <a:t>Practical considerations</a:t>
            </a:r>
          </a:p>
          <a:p>
            <a:r>
              <a:rPr lang="en-US" dirty="0"/>
              <a:t>Summary</a:t>
            </a:r>
          </a:p>
        </p:txBody>
      </p:sp>
    </p:spTree>
    <p:extLst>
      <p:ext uri="{BB962C8B-B14F-4D97-AF65-F5344CB8AC3E}">
        <p14:creationId xmlns:p14="http://schemas.microsoft.com/office/powerpoint/2010/main" val="6513870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93D085-6E0E-463A-89B7-F5555AFDCE97}"/>
              </a:ext>
            </a:extLst>
          </p:cNvPr>
          <p:cNvSpPr>
            <a:spLocks noGrp="1"/>
          </p:cNvSpPr>
          <p:nvPr>
            <p:ph type="title"/>
          </p:nvPr>
        </p:nvSpPr>
        <p:spPr/>
        <p:txBody>
          <a:bodyPr/>
          <a:lstStyle/>
          <a:p>
            <a:r>
              <a:rPr lang="en-US" b="1" dirty="0"/>
              <a:t>Historical Perspective</a:t>
            </a:r>
          </a:p>
        </p:txBody>
      </p:sp>
      <p:sp>
        <p:nvSpPr>
          <p:cNvPr id="4" name="Content Placeholder 3">
            <a:extLst>
              <a:ext uri="{FF2B5EF4-FFF2-40B4-BE49-F238E27FC236}">
                <a16:creationId xmlns:a16="http://schemas.microsoft.com/office/drawing/2014/main" id="{843D2168-B06E-43DB-8CC9-3FF5FC620623}"/>
              </a:ext>
            </a:extLst>
          </p:cNvPr>
          <p:cNvSpPr>
            <a:spLocks noGrp="1"/>
          </p:cNvSpPr>
          <p:nvPr>
            <p:ph idx="1"/>
          </p:nvPr>
        </p:nvSpPr>
        <p:spPr>
          <a:xfrm>
            <a:off x="517652" y="1877786"/>
            <a:ext cx="11205464" cy="4572000"/>
          </a:xfrm>
        </p:spPr>
        <p:txBody>
          <a:bodyPr>
            <a:normAutofit/>
          </a:bodyPr>
          <a:lstStyle/>
          <a:p>
            <a:pPr>
              <a:buClrTx/>
            </a:pPr>
            <a:r>
              <a:rPr lang="en-US" dirty="0"/>
              <a:t>More than 50 years of success in GTR modification of asphalt binders.</a:t>
            </a:r>
          </a:p>
          <a:p>
            <a:pPr>
              <a:buClrTx/>
            </a:pPr>
            <a:r>
              <a:rPr lang="en-US" dirty="0"/>
              <a:t>GTR modification of asphalt binders ranks second among polymer modifiers.</a:t>
            </a:r>
          </a:p>
          <a:p>
            <a:pPr>
              <a:buClrTx/>
            </a:pPr>
            <a:r>
              <a:rPr lang="en-US" dirty="0"/>
              <a:t>Modern GTR asphalt modification began in the early 1960s,</a:t>
            </a:r>
          </a:p>
          <a:p>
            <a:pPr lvl="1">
              <a:buClrTx/>
            </a:pPr>
            <a:r>
              <a:rPr lang="en-US" dirty="0"/>
              <a:t>Asphalt Rubber (AR) modified chip seal Phoenix, AZ,</a:t>
            </a:r>
          </a:p>
          <a:p>
            <a:pPr lvl="1">
              <a:buClrTx/>
            </a:pPr>
            <a:r>
              <a:rPr lang="en-US" dirty="0"/>
              <a:t>AR expanded into greater chip seal usage, crack relief interlayers and open-graded friction courses (OGFC)</a:t>
            </a:r>
          </a:p>
          <a:p>
            <a:pPr lvl="1">
              <a:buClrTx/>
            </a:pPr>
            <a:r>
              <a:rPr lang="en-US" dirty="0"/>
              <a:t>During 1960s through 1970s AR proved useful in asphalt pavements and pavement maintenance.</a:t>
            </a:r>
          </a:p>
        </p:txBody>
      </p:sp>
      <p:sp>
        <p:nvSpPr>
          <p:cNvPr id="3" name="Slide Number Placeholder 2">
            <a:extLst>
              <a:ext uri="{FF2B5EF4-FFF2-40B4-BE49-F238E27FC236}">
                <a16:creationId xmlns:a16="http://schemas.microsoft.com/office/drawing/2014/main" id="{56C7CAA8-74F2-4749-8CCD-B8BA62C4B451}"/>
              </a:ext>
            </a:extLst>
          </p:cNvPr>
          <p:cNvSpPr>
            <a:spLocks noGrp="1"/>
          </p:cNvSpPr>
          <p:nvPr>
            <p:ph type="sldNum" sz="quarter" idx="12"/>
          </p:nvPr>
        </p:nvSpPr>
        <p:spPr/>
        <p:txBody>
          <a:bodyPr/>
          <a:lstStyle/>
          <a:p>
            <a:fld id="{3622FC1C-5701-4850-9BC5-A601E26A4A2E}" type="slidenum">
              <a:rPr lang="en-US" smtClean="0">
                <a:solidFill>
                  <a:srgbClr val="1B587C">
                    <a:shade val="75000"/>
                  </a:srgbClr>
                </a:solidFill>
              </a:rPr>
              <a:pPr/>
              <a:t>13</a:t>
            </a:fld>
            <a:endParaRPr lang="en-US" dirty="0">
              <a:solidFill>
                <a:srgbClr val="1B587C">
                  <a:shade val="75000"/>
                </a:srgbClr>
              </a:solidFill>
            </a:endParaRPr>
          </a:p>
        </p:txBody>
      </p:sp>
    </p:spTree>
    <p:extLst>
      <p:ext uri="{BB962C8B-B14F-4D97-AF65-F5344CB8AC3E}">
        <p14:creationId xmlns:p14="http://schemas.microsoft.com/office/powerpoint/2010/main" val="6628321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93D085-6E0E-463A-89B7-F5555AFDCE97}"/>
              </a:ext>
            </a:extLst>
          </p:cNvPr>
          <p:cNvSpPr>
            <a:spLocks noGrp="1"/>
          </p:cNvSpPr>
          <p:nvPr>
            <p:ph type="title"/>
          </p:nvPr>
        </p:nvSpPr>
        <p:spPr/>
        <p:txBody>
          <a:bodyPr/>
          <a:lstStyle/>
          <a:p>
            <a:r>
              <a:rPr lang="en-US" b="1" dirty="0"/>
              <a:t>Historical Perspective</a:t>
            </a:r>
          </a:p>
        </p:txBody>
      </p:sp>
      <p:sp>
        <p:nvSpPr>
          <p:cNvPr id="4" name="Content Placeholder 3">
            <a:extLst>
              <a:ext uri="{FF2B5EF4-FFF2-40B4-BE49-F238E27FC236}">
                <a16:creationId xmlns:a16="http://schemas.microsoft.com/office/drawing/2014/main" id="{843D2168-B06E-43DB-8CC9-3FF5FC620623}"/>
              </a:ext>
            </a:extLst>
          </p:cNvPr>
          <p:cNvSpPr>
            <a:spLocks noGrp="1"/>
          </p:cNvSpPr>
          <p:nvPr>
            <p:ph idx="1"/>
          </p:nvPr>
        </p:nvSpPr>
        <p:spPr>
          <a:xfrm>
            <a:off x="517652" y="1730829"/>
            <a:ext cx="11205464" cy="4572000"/>
          </a:xfrm>
        </p:spPr>
        <p:txBody>
          <a:bodyPr>
            <a:normAutofit/>
          </a:bodyPr>
          <a:lstStyle/>
          <a:p>
            <a:pPr>
              <a:buClrTx/>
            </a:pPr>
            <a:r>
              <a:rPr lang="en-US" dirty="0"/>
              <a:t>During 1960s through 1970s dry mixture addition of GTR emerged.</a:t>
            </a:r>
          </a:p>
          <a:p>
            <a:pPr>
              <a:buClrTx/>
            </a:pPr>
            <a:r>
              <a:rPr lang="en-US" dirty="0"/>
              <a:t>More issue with early dry mixture addition than dry addition today</a:t>
            </a:r>
          </a:p>
          <a:p>
            <a:pPr lvl="1">
              <a:buClrTx/>
              <a:buSzPct val="85000"/>
            </a:pPr>
            <a:r>
              <a:rPr lang="en-US" dirty="0"/>
              <a:t>Rubber Modified Asphalt Concrete (RUMAC) – 10 mesh at 3 percent by weight of mix.</a:t>
            </a:r>
          </a:p>
          <a:p>
            <a:pPr marL="274320" lvl="1" indent="0">
              <a:buNone/>
            </a:pPr>
            <a:r>
              <a:rPr lang="en-US" dirty="0"/>
              <a:t>	PlusRide</a:t>
            </a:r>
            <a:r>
              <a:rPr lang="en-US" baseline="30000" dirty="0"/>
              <a:t>TM</a:t>
            </a:r>
            <a:endParaRPr lang="en-US" dirty="0"/>
          </a:p>
          <a:p>
            <a:pPr marL="274320" lvl="1" indent="0">
              <a:buNone/>
            </a:pPr>
            <a:r>
              <a:rPr lang="en-US" dirty="0"/>
              <a:t>	TAK</a:t>
            </a:r>
            <a:r>
              <a:rPr lang="en-US" baseline="30000" dirty="0"/>
              <a:t>TM</a:t>
            </a:r>
            <a:endParaRPr lang="en-US" dirty="0"/>
          </a:p>
          <a:p>
            <a:pPr>
              <a:buClrTx/>
            </a:pPr>
            <a:r>
              <a:rPr lang="en-US" dirty="0"/>
              <a:t>Dry addition of GTR to mixtures today consists of smaller sized rubber and lower rubber content – 30 mesh at 0.5 percent by weight of mix (10 percent of binder based on 5.0 percent binder content)</a:t>
            </a:r>
          </a:p>
          <a:p>
            <a:pPr>
              <a:buClrTx/>
            </a:pPr>
            <a:r>
              <a:rPr lang="en-US" dirty="0"/>
              <a:t>Dry addition technology today generally employs co-additives</a:t>
            </a:r>
          </a:p>
        </p:txBody>
      </p:sp>
      <p:sp>
        <p:nvSpPr>
          <p:cNvPr id="3" name="Slide Number Placeholder 2">
            <a:extLst>
              <a:ext uri="{FF2B5EF4-FFF2-40B4-BE49-F238E27FC236}">
                <a16:creationId xmlns:a16="http://schemas.microsoft.com/office/drawing/2014/main" id="{56C7CAA8-74F2-4749-8CCD-B8BA62C4B451}"/>
              </a:ext>
            </a:extLst>
          </p:cNvPr>
          <p:cNvSpPr>
            <a:spLocks noGrp="1"/>
          </p:cNvSpPr>
          <p:nvPr>
            <p:ph type="sldNum" sz="quarter" idx="12"/>
          </p:nvPr>
        </p:nvSpPr>
        <p:spPr/>
        <p:txBody>
          <a:bodyPr/>
          <a:lstStyle/>
          <a:p>
            <a:fld id="{3622FC1C-5701-4850-9BC5-A601E26A4A2E}" type="slidenum">
              <a:rPr lang="en-US" smtClean="0">
                <a:solidFill>
                  <a:srgbClr val="1B587C">
                    <a:shade val="75000"/>
                  </a:srgbClr>
                </a:solidFill>
              </a:rPr>
              <a:pPr/>
              <a:t>14</a:t>
            </a:fld>
            <a:endParaRPr lang="en-US" dirty="0">
              <a:solidFill>
                <a:srgbClr val="1B587C">
                  <a:shade val="75000"/>
                </a:srgbClr>
              </a:solidFill>
            </a:endParaRPr>
          </a:p>
        </p:txBody>
      </p:sp>
    </p:spTree>
    <p:extLst>
      <p:ext uri="{BB962C8B-B14F-4D97-AF65-F5344CB8AC3E}">
        <p14:creationId xmlns:p14="http://schemas.microsoft.com/office/powerpoint/2010/main" val="17257486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9336D4-CC7E-1807-B9B8-7DD2073762A2}"/>
              </a:ext>
            </a:extLst>
          </p:cNvPr>
          <p:cNvSpPr>
            <a:spLocks noGrp="1"/>
          </p:cNvSpPr>
          <p:nvPr>
            <p:ph type="title"/>
          </p:nvPr>
        </p:nvSpPr>
        <p:spPr/>
        <p:txBody>
          <a:bodyPr/>
          <a:lstStyle/>
          <a:p>
            <a:r>
              <a:rPr lang="en-US" dirty="0"/>
              <a:t>Presentation Overview</a:t>
            </a:r>
          </a:p>
        </p:txBody>
      </p:sp>
      <p:sp>
        <p:nvSpPr>
          <p:cNvPr id="3" name="Content Placeholder 2">
            <a:extLst>
              <a:ext uri="{FF2B5EF4-FFF2-40B4-BE49-F238E27FC236}">
                <a16:creationId xmlns:a16="http://schemas.microsoft.com/office/drawing/2014/main" id="{5E508775-80F6-2201-7043-968CA5EAE209}"/>
              </a:ext>
            </a:extLst>
          </p:cNvPr>
          <p:cNvSpPr>
            <a:spLocks noGrp="1"/>
          </p:cNvSpPr>
          <p:nvPr>
            <p:ph idx="1"/>
          </p:nvPr>
        </p:nvSpPr>
        <p:spPr/>
        <p:txBody>
          <a:bodyPr>
            <a:normAutofit/>
          </a:bodyPr>
          <a:lstStyle/>
          <a:p>
            <a:r>
              <a:rPr lang="en-US" dirty="0"/>
              <a:t>Introduction</a:t>
            </a:r>
          </a:p>
          <a:p>
            <a:r>
              <a:rPr lang="en-US" dirty="0"/>
              <a:t>Background</a:t>
            </a:r>
          </a:p>
          <a:p>
            <a:r>
              <a:rPr lang="en-US" sz="3200" b="1" dirty="0"/>
              <a:t>How do we use GTR in asphalt</a:t>
            </a:r>
          </a:p>
          <a:p>
            <a:pPr lvl="1"/>
            <a:r>
              <a:rPr lang="en-US" dirty="0"/>
              <a:t>Past</a:t>
            </a:r>
          </a:p>
          <a:p>
            <a:pPr lvl="1"/>
            <a:r>
              <a:rPr lang="en-US" sz="3200" b="1" dirty="0"/>
              <a:t>Present</a:t>
            </a:r>
          </a:p>
          <a:p>
            <a:pPr lvl="1"/>
            <a:r>
              <a:rPr lang="en-US" dirty="0"/>
              <a:t>Future?</a:t>
            </a:r>
          </a:p>
          <a:p>
            <a:r>
              <a:rPr lang="en-US" dirty="0"/>
              <a:t>Practical considerations</a:t>
            </a:r>
          </a:p>
          <a:p>
            <a:r>
              <a:rPr lang="en-US" dirty="0"/>
              <a:t>Summary</a:t>
            </a:r>
          </a:p>
        </p:txBody>
      </p:sp>
    </p:spTree>
    <p:extLst>
      <p:ext uri="{BB962C8B-B14F-4D97-AF65-F5344CB8AC3E}">
        <p14:creationId xmlns:p14="http://schemas.microsoft.com/office/powerpoint/2010/main" val="16973450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93D085-6E0E-463A-89B7-F5555AFDCE97}"/>
              </a:ext>
            </a:extLst>
          </p:cNvPr>
          <p:cNvSpPr>
            <a:spLocks noGrp="1"/>
          </p:cNvSpPr>
          <p:nvPr>
            <p:ph type="title"/>
          </p:nvPr>
        </p:nvSpPr>
        <p:spPr>
          <a:xfrm>
            <a:off x="396240" y="838963"/>
            <a:ext cx="3326130" cy="799591"/>
          </a:xfrm>
        </p:spPr>
        <p:txBody>
          <a:bodyPr anchor="b">
            <a:noAutofit/>
          </a:bodyPr>
          <a:lstStyle/>
          <a:p>
            <a:pPr algn="ctr"/>
            <a:r>
              <a:rPr lang="en-US" sz="3200" b="1" dirty="0"/>
              <a:t>Current Usage</a:t>
            </a:r>
          </a:p>
        </p:txBody>
      </p:sp>
      <p:pic>
        <p:nvPicPr>
          <p:cNvPr id="5" name="Content Placeholder 4">
            <a:extLst>
              <a:ext uri="{FF2B5EF4-FFF2-40B4-BE49-F238E27FC236}">
                <a16:creationId xmlns:a16="http://schemas.microsoft.com/office/drawing/2014/main" id="{2774CBED-6997-48D5-A271-0A720DC570DE}"/>
              </a:ext>
            </a:extLst>
          </p:cNvPr>
          <p:cNvPicPr>
            <a:picLocks noGrp="1"/>
          </p:cNvPicPr>
          <p:nvPr>
            <p:ph idx="1"/>
          </p:nvPr>
        </p:nvPicPr>
        <p:blipFill>
          <a:blip r:embed="rId3"/>
          <a:stretch>
            <a:fillRect/>
          </a:stretch>
        </p:blipFill>
        <p:spPr>
          <a:xfrm>
            <a:off x="4165600" y="1238759"/>
            <a:ext cx="7518400" cy="4304282"/>
          </a:xfrm>
          <a:prstGeom prst="rect">
            <a:avLst/>
          </a:prstGeom>
          <a:noFill/>
        </p:spPr>
      </p:pic>
      <p:sp>
        <p:nvSpPr>
          <p:cNvPr id="10" name="Text Placeholder 2">
            <a:extLst>
              <a:ext uri="{FF2B5EF4-FFF2-40B4-BE49-F238E27FC236}">
                <a16:creationId xmlns:a16="http://schemas.microsoft.com/office/drawing/2014/main" id="{88771A70-BB10-4FC9-A3E5-36338AF6D6D2}"/>
              </a:ext>
            </a:extLst>
          </p:cNvPr>
          <p:cNvSpPr>
            <a:spLocks noGrp="1"/>
          </p:cNvSpPr>
          <p:nvPr>
            <p:ph type="body" sz="half" idx="2"/>
          </p:nvPr>
        </p:nvSpPr>
        <p:spPr>
          <a:xfrm>
            <a:off x="508000" y="1981201"/>
            <a:ext cx="3149600" cy="4144963"/>
          </a:xfrm>
        </p:spPr>
        <p:txBody>
          <a:bodyPr>
            <a:normAutofit/>
          </a:bodyPr>
          <a:lstStyle/>
          <a:p>
            <a:r>
              <a:rPr lang="en-US" sz="2400" dirty="0">
                <a:solidFill>
                  <a:schemeClr val="bg1"/>
                </a:solidFill>
              </a:rPr>
              <a:t>State DOT published specifications revealed that only twelve States currently publish specifications allowing GTR-modified asphalt binders for use in construction of asphalt pavements.</a:t>
            </a:r>
          </a:p>
        </p:txBody>
      </p:sp>
      <p:sp>
        <p:nvSpPr>
          <p:cNvPr id="3" name="Slide Number Placeholder 2">
            <a:extLst>
              <a:ext uri="{FF2B5EF4-FFF2-40B4-BE49-F238E27FC236}">
                <a16:creationId xmlns:a16="http://schemas.microsoft.com/office/drawing/2014/main" id="{56C7CAA8-74F2-4749-8CCD-B8BA62C4B451}"/>
              </a:ext>
            </a:extLst>
          </p:cNvPr>
          <p:cNvSpPr>
            <a:spLocks noGrp="1"/>
          </p:cNvSpPr>
          <p:nvPr>
            <p:ph type="sldNum" sz="quarter" idx="12"/>
          </p:nvPr>
        </p:nvSpPr>
        <p:spPr>
          <a:xfrm>
            <a:off x="1828800" y="312739"/>
            <a:ext cx="609600" cy="441325"/>
          </a:xfrm>
        </p:spPr>
        <p:txBody>
          <a:bodyPr anchor="ctr">
            <a:normAutofit/>
          </a:bodyPr>
          <a:lstStyle/>
          <a:p>
            <a:pPr>
              <a:spcAft>
                <a:spcPts val="600"/>
              </a:spcAft>
            </a:pPr>
            <a:fld id="{3622FC1C-5701-4850-9BC5-A601E26A4A2E}" type="slidenum">
              <a:rPr lang="en-US" smtClean="0">
                <a:solidFill>
                  <a:srgbClr val="1B587C">
                    <a:shade val="75000"/>
                  </a:srgbClr>
                </a:solidFill>
              </a:rPr>
              <a:pPr>
                <a:spcAft>
                  <a:spcPts val="600"/>
                </a:spcAft>
              </a:pPr>
              <a:t>16</a:t>
            </a:fld>
            <a:endParaRPr lang="en-US" dirty="0">
              <a:solidFill>
                <a:srgbClr val="1B587C">
                  <a:shade val="75000"/>
                </a:srgbClr>
              </a:solidFill>
            </a:endParaRPr>
          </a:p>
        </p:txBody>
      </p:sp>
    </p:spTree>
    <p:extLst>
      <p:ext uri="{BB962C8B-B14F-4D97-AF65-F5344CB8AC3E}">
        <p14:creationId xmlns:p14="http://schemas.microsoft.com/office/powerpoint/2010/main" val="27264559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93D085-6E0E-463A-89B7-F5555AFDCE97}"/>
              </a:ext>
            </a:extLst>
          </p:cNvPr>
          <p:cNvSpPr>
            <a:spLocks noGrp="1"/>
          </p:cNvSpPr>
          <p:nvPr>
            <p:ph type="title"/>
          </p:nvPr>
        </p:nvSpPr>
        <p:spPr/>
        <p:txBody>
          <a:bodyPr/>
          <a:lstStyle/>
          <a:p>
            <a:r>
              <a:rPr lang="en-US" b="1" dirty="0"/>
              <a:t>Current Usage</a:t>
            </a:r>
          </a:p>
        </p:txBody>
      </p:sp>
      <p:graphicFrame>
        <p:nvGraphicFramePr>
          <p:cNvPr id="5" name="Content Placeholder 4">
            <a:extLst>
              <a:ext uri="{FF2B5EF4-FFF2-40B4-BE49-F238E27FC236}">
                <a16:creationId xmlns:a16="http://schemas.microsoft.com/office/drawing/2014/main" id="{7C37EDA8-9093-48CC-AC88-BE2CF4F944BE}"/>
              </a:ext>
            </a:extLst>
          </p:cNvPr>
          <p:cNvGraphicFramePr>
            <a:graphicFrameLocks noGrp="1"/>
          </p:cNvGraphicFramePr>
          <p:nvPr>
            <p:ph idx="1"/>
          </p:nvPr>
        </p:nvGraphicFramePr>
        <p:xfrm>
          <a:off x="402336" y="1506520"/>
          <a:ext cx="11462004" cy="4858032"/>
        </p:xfrm>
        <a:graphic>
          <a:graphicData uri="http://schemas.openxmlformats.org/drawingml/2006/table">
            <a:tbl>
              <a:tblPr firstRow="1" firstCol="1" bandRow="1">
                <a:tableStyleId>{5C22544A-7EE6-4342-B048-85BDC9FD1C3A}</a:tableStyleId>
              </a:tblPr>
              <a:tblGrid>
                <a:gridCol w="4107922">
                  <a:extLst>
                    <a:ext uri="{9D8B030D-6E8A-4147-A177-3AD203B41FA5}">
                      <a16:colId xmlns:a16="http://schemas.microsoft.com/office/drawing/2014/main" val="2422228313"/>
                    </a:ext>
                  </a:extLst>
                </a:gridCol>
                <a:gridCol w="3827276">
                  <a:extLst>
                    <a:ext uri="{9D8B030D-6E8A-4147-A177-3AD203B41FA5}">
                      <a16:colId xmlns:a16="http://schemas.microsoft.com/office/drawing/2014/main" val="3611539596"/>
                    </a:ext>
                  </a:extLst>
                </a:gridCol>
                <a:gridCol w="3526806">
                  <a:extLst>
                    <a:ext uri="{9D8B030D-6E8A-4147-A177-3AD203B41FA5}">
                      <a16:colId xmlns:a16="http://schemas.microsoft.com/office/drawing/2014/main" val="1859715416"/>
                    </a:ext>
                  </a:extLst>
                </a:gridCol>
              </a:tblGrid>
              <a:tr h="687753">
                <a:tc>
                  <a:txBody>
                    <a:bodyPr/>
                    <a:lstStyle/>
                    <a:p>
                      <a:pPr marL="0" marR="0" algn="ctr">
                        <a:spcBef>
                          <a:spcPts val="0"/>
                        </a:spcBef>
                        <a:spcAft>
                          <a:spcPts val="0"/>
                        </a:spcAft>
                      </a:pPr>
                      <a:r>
                        <a:rPr lang="en-US" sz="2400" dirty="0">
                          <a:effectLst/>
                        </a:rPr>
                        <a:t>State</a:t>
                      </a:r>
                      <a:endParaRPr lang="en-US" sz="2400" dirty="0">
                        <a:effectLst/>
                        <a:latin typeface="Times New Roman" panose="02020603050405020304" pitchFamily="18" charset="0"/>
                        <a:ea typeface="SimSun" panose="02010600030101010101" pitchFamily="2" charset="-122"/>
                      </a:endParaRPr>
                    </a:p>
                  </a:txBody>
                  <a:tcPr marL="68580" marR="68580" marT="0" marB="0" anchor="ctr"/>
                </a:tc>
                <a:tc>
                  <a:txBody>
                    <a:bodyPr/>
                    <a:lstStyle/>
                    <a:p>
                      <a:pPr marL="0" marR="0" algn="ctr">
                        <a:spcBef>
                          <a:spcPts val="0"/>
                        </a:spcBef>
                        <a:spcAft>
                          <a:spcPts val="0"/>
                        </a:spcAft>
                      </a:pPr>
                      <a:r>
                        <a:rPr lang="en-US" sz="2400" dirty="0">
                          <a:effectLst/>
                        </a:rPr>
                        <a:t>Tons of GTR Used</a:t>
                      </a:r>
                      <a:endParaRPr lang="en-US" sz="2400" dirty="0">
                        <a:effectLst/>
                        <a:latin typeface="Times New Roman" panose="02020603050405020304" pitchFamily="18" charset="0"/>
                        <a:ea typeface="SimSun" panose="02010600030101010101" pitchFamily="2" charset="-122"/>
                      </a:endParaRPr>
                    </a:p>
                  </a:txBody>
                  <a:tcPr marL="68580" marR="68580" marT="0" marB="0" anchor="ctr"/>
                </a:tc>
                <a:tc>
                  <a:txBody>
                    <a:bodyPr/>
                    <a:lstStyle/>
                    <a:p>
                      <a:pPr marL="0" marR="0" algn="ctr">
                        <a:spcBef>
                          <a:spcPts val="0"/>
                        </a:spcBef>
                        <a:spcAft>
                          <a:spcPts val="0"/>
                        </a:spcAft>
                      </a:pPr>
                      <a:r>
                        <a:rPr lang="en-US" sz="2400" dirty="0">
                          <a:effectLst/>
                        </a:rPr>
                        <a:t>% of Total Tons of GTR Used</a:t>
                      </a:r>
                      <a:endParaRPr lang="en-US" sz="2400" dirty="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3151077404"/>
                  </a:ext>
                </a:extLst>
              </a:tr>
              <a:tr h="343876">
                <a:tc>
                  <a:txBody>
                    <a:bodyPr/>
                    <a:lstStyle/>
                    <a:p>
                      <a:pPr marL="0" marR="0" algn="ctr">
                        <a:spcBef>
                          <a:spcPts val="0"/>
                        </a:spcBef>
                        <a:spcAft>
                          <a:spcPts val="0"/>
                        </a:spcAft>
                      </a:pPr>
                      <a:r>
                        <a:rPr lang="en-US" sz="1800" dirty="0">
                          <a:effectLst/>
                        </a:rPr>
                        <a:t>Arizona</a:t>
                      </a:r>
                      <a:endParaRPr lang="en-US" sz="1800" dirty="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ctr">
                        <a:spcBef>
                          <a:spcPts val="0"/>
                        </a:spcBef>
                        <a:spcAft>
                          <a:spcPts val="0"/>
                        </a:spcAft>
                      </a:pPr>
                      <a:r>
                        <a:rPr lang="en-US" sz="1800" dirty="0">
                          <a:effectLst/>
                        </a:rPr>
                        <a:t>4,303</a:t>
                      </a:r>
                      <a:endParaRPr lang="en-US" sz="1800" dirty="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ctr">
                        <a:spcBef>
                          <a:spcPts val="0"/>
                        </a:spcBef>
                        <a:spcAft>
                          <a:spcPts val="0"/>
                        </a:spcAft>
                      </a:pPr>
                      <a:r>
                        <a:rPr lang="en-US" sz="1800" dirty="0">
                          <a:effectLst/>
                        </a:rPr>
                        <a:t>21.4</a:t>
                      </a:r>
                      <a:endParaRPr lang="en-US" sz="1800" dirty="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871024158"/>
                  </a:ext>
                </a:extLst>
              </a:tr>
              <a:tr h="343876">
                <a:tc>
                  <a:txBody>
                    <a:bodyPr/>
                    <a:lstStyle/>
                    <a:p>
                      <a:pPr marL="0" marR="0" algn="ctr">
                        <a:spcBef>
                          <a:spcPts val="0"/>
                        </a:spcBef>
                        <a:spcAft>
                          <a:spcPts val="0"/>
                        </a:spcAft>
                      </a:pPr>
                      <a:r>
                        <a:rPr lang="en-US" sz="1800" dirty="0">
                          <a:effectLst/>
                        </a:rPr>
                        <a:t>Arkansas</a:t>
                      </a:r>
                      <a:endParaRPr lang="en-US" sz="1800" dirty="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ctr">
                        <a:spcBef>
                          <a:spcPts val="0"/>
                        </a:spcBef>
                        <a:spcAft>
                          <a:spcPts val="0"/>
                        </a:spcAft>
                      </a:pPr>
                      <a:r>
                        <a:rPr lang="en-US" sz="1800" dirty="0">
                          <a:effectLst/>
                        </a:rPr>
                        <a:t>5</a:t>
                      </a:r>
                      <a:endParaRPr lang="en-US" sz="1800" dirty="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ctr">
                        <a:spcBef>
                          <a:spcPts val="0"/>
                        </a:spcBef>
                        <a:spcAft>
                          <a:spcPts val="0"/>
                        </a:spcAft>
                      </a:pPr>
                      <a:r>
                        <a:rPr lang="en-US" sz="1800" dirty="0">
                          <a:effectLst/>
                        </a:rPr>
                        <a:t>&lt;0.1</a:t>
                      </a:r>
                      <a:endParaRPr lang="en-US" sz="1800" dirty="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1427378483"/>
                  </a:ext>
                </a:extLst>
              </a:tr>
              <a:tr h="343876">
                <a:tc>
                  <a:txBody>
                    <a:bodyPr/>
                    <a:lstStyle/>
                    <a:p>
                      <a:pPr marL="0" marR="0" algn="ctr">
                        <a:spcBef>
                          <a:spcPts val="0"/>
                        </a:spcBef>
                        <a:spcAft>
                          <a:spcPts val="0"/>
                        </a:spcAft>
                      </a:pPr>
                      <a:r>
                        <a:rPr lang="en-US" sz="1800" dirty="0">
                          <a:effectLst/>
                        </a:rPr>
                        <a:t>California</a:t>
                      </a:r>
                      <a:endParaRPr lang="en-US" sz="1800" dirty="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ctr">
                        <a:spcBef>
                          <a:spcPts val="0"/>
                        </a:spcBef>
                        <a:spcAft>
                          <a:spcPts val="0"/>
                        </a:spcAft>
                      </a:pPr>
                      <a:r>
                        <a:rPr lang="en-US" sz="1800" dirty="0">
                          <a:effectLst/>
                        </a:rPr>
                        <a:t>13,412</a:t>
                      </a:r>
                      <a:endParaRPr lang="en-US" sz="1800" dirty="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ctr">
                        <a:spcBef>
                          <a:spcPts val="0"/>
                        </a:spcBef>
                        <a:spcAft>
                          <a:spcPts val="0"/>
                        </a:spcAft>
                      </a:pPr>
                      <a:r>
                        <a:rPr lang="en-US" sz="1800" dirty="0">
                          <a:effectLst/>
                        </a:rPr>
                        <a:t>66.7</a:t>
                      </a:r>
                      <a:endParaRPr lang="en-US" sz="1800" dirty="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1093892163"/>
                  </a:ext>
                </a:extLst>
              </a:tr>
              <a:tr h="343876">
                <a:tc>
                  <a:txBody>
                    <a:bodyPr/>
                    <a:lstStyle/>
                    <a:p>
                      <a:pPr marL="0" marR="0" algn="ctr">
                        <a:spcBef>
                          <a:spcPts val="0"/>
                        </a:spcBef>
                        <a:spcAft>
                          <a:spcPts val="0"/>
                        </a:spcAft>
                      </a:pPr>
                      <a:r>
                        <a:rPr lang="en-US" sz="1800" dirty="0">
                          <a:effectLst/>
                        </a:rPr>
                        <a:t>Delaware</a:t>
                      </a:r>
                      <a:endParaRPr lang="en-US" sz="1800" dirty="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ctr">
                        <a:spcBef>
                          <a:spcPts val="0"/>
                        </a:spcBef>
                        <a:spcAft>
                          <a:spcPts val="0"/>
                        </a:spcAft>
                      </a:pPr>
                      <a:r>
                        <a:rPr lang="en-US" sz="1800" dirty="0">
                          <a:effectLst/>
                        </a:rPr>
                        <a:t>10</a:t>
                      </a:r>
                      <a:endParaRPr lang="en-US" sz="1800" dirty="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ctr">
                        <a:spcBef>
                          <a:spcPts val="0"/>
                        </a:spcBef>
                        <a:spcAft>
                          <a:spcPts val="0"/>
                        </a:spcAft>
                      </a:pPr>
                      <a:r>
                        <a:rPr lang="en-US" sz="1800" dirty="0">
                          <a:effectLst/>
                        </a:rPr>
                        <a:t>&lt;0.1</a:t>
                      </a:r>
                      <a:endParaRPr lang="en-US" sz="1800" dirty="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2961871268"/>
                  </a:ext>
                </a:extLst>
              </a:tr>
              <a:tr h="343876">
                <a:tc>
                  <a:txBody>
                    <a:bodyPr/>
                    <a:lstStyle/>
                    <a:p>
                      <a:pPr marL="0" marR="0" algn="ctr">
                        <a:spcBef>
                          <a:spcPts val="0"/>
                        </a:spcBef>
                        <a:spcAft>
                          <a:spcPts val="0"/>
                        </a:spcAft>
                      </a:pPr>
                      <a:r>
                        <a:rPr lang="en-US" sz="1800" dirty="0">
                          <a:effectLst/>
                        </a:rPr>
                        <a:t>Florida</a:t>
                      </a:r>
                      <a:endParaRPr lang="en-US" sz="1800" dirty="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ctr">
                        <a:spcBef>
                          <a:spcPts val="0"/>
                        </a:spcBef>
                        <a:spcAft>
                          <a:spcPts val="0"/>
                        </a:spcAft>
                      </a:pPr>
                      <a:r>
                        <a:rPr lang="en-US" sz="1800" dirty="0">
                          <a:effectLst/>
                        </a:rPr>
                        <a:t>136</a:t>
                      </a:r>
                      <a:endParaRPr lang="en-US" sz="1800" dirty="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ctr">
                        <a:spcBef>
                          <a:spcPts val="0"/>
                        </a:spcBef>
                        <a:spcAft>
                          <a:spcPts val="0"/>
                        </a:spcAft>
                      </a:pPr>
                      <a:r>
                        <a:rPr lang="en-US" sz="1800" dirty="0">
                          <a:effectLst/>
                        </a:rPr>
                        <a:t>0.7</a:t>
                      </a:r>
                      <a:endParaRPr lang="en-US" sz="1800" dirty="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4169156416"/>
                  </a:ext>
                </a:extLst>
              </a:tr>
              <a:tr h="343876">
                <a:tc>
                  <a:txBody>
                    <a:bodyPr/>
                    <a:lstStyle/>
                    <a:p>
                      <a:pPr marL="0" marR="0" algn="ctr">
                        <a:spcBef>
                          <a:spcPts val="0"/>
                        </a:spcBef>
                        <a:spcAft>
                          <a:spcPts val="0"/>
                        </a:spcAft>
                      </a:pPr>
                      <a:r>
                        <a:rPr lang="en-US" sz="1800" dirty="0">
                          <a:effectLst/>
                        </a:rPr>
                        <a:t>Georgia</a:t>
                      </a:r>
                      <a:endParaRPr lang="en-US" sz="1800" dirty="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ctr">
                        <a:spcBef>
                          <a:spcPts val="0"/>
                        </a:spcBef>
                        <a:spcAft>
                          <a:spcPts val="0"/>
                        </a:spcAft>
                      </a:pPr>
                      <a:r>
                        <a:rPr lang="en-US" sz="1800" dirty="0">
                          <a:effectLst/>
                        </a:rPr>
                        <a:t>378</a:t>
                      </a:r>
                      <a:endParaRPr lang="en-US" sz="1800" dirty="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ctr">
                        <a:spcBef>
                          <a:spcPts val="0"/>
                        </a:spcBef>
                        <a:spcAft>
                          <a:spcPts val="0"/>
                        </a:spcAft>
                      </a:pPr>
                      <a:r>
                        <a:rPr lang="en-US" sz="1800" dirty="0">
                          <a:effectLst/>
                        </a:rPr>
                        <a:t>1.9</a:t>
                      </a:r>
                      <a:endParaRPr lang="en-US" sz="1800" dirty="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1286064246"/>
                  </a:ext>
                </a:extLst>
              </a:tr>
              <a:tr h="343876">
                <a:tc>
                  <a:txBody>
                    <a:bodyPr/>
                    <a:lstStyle/>
                    <a:p>
                      <a:pPr marL="0" marR="0" algn="ctr">
                        <a:spcBef>
                          <a:spcPts val="0"/>
                        </a:spcBef>
                        <a:spcAft>
                          <a:spcPts val="0"/>
                        </a:spcAft>
                      </a:pPr>
                      <a:r>
                        <a:rPr lang="en-US" sz="1800" dirty="0">
                          <a:effectLst/>
                        </a:rPr>
                        <a:t>Illinois</a:t>
                      </a:r>
                      <a:endParaRPr lang="en-US" sz="1800" dirty="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ctr">
                        <a:spcBef>
                          <a:spcPts val="0"/>
                        </a:spcBef>
                        <a:spcAft>
                          <a:spcPts val="0"/>
                        </a:spcAft>
                      </a:pPr>
                      <a:r>
                        <a:rPr lang="en-US" sz="1800" dirty="0">
                          <a:effectLst/>
                        </a:rPr>
                        <a:t>750</a:t>
                      </a:r>
                      <a:endParaRPr lang="en-US" sz="1800" dirty="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ctr">
                        <a:spcBef>
                          <a:spcPts val="0"/>
                        </a:spcBef>
                        <a:spcAft>
                          <a:spcPts val="0"/>
                        </a:spcAft>
                      </a:pPr>
                      <a:r>
                        <a:rPr lang="en-US" sz="1800" dirty="0">
                          <a:effectLst/>
                        </a:rPr>
                        <a:t>3.7</a:t>
                      </a:r>
                      <a:endParaRPr lang="en-US" sz="1800" dirty="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1950424463"/>
                  </a:ext>
                </a:extLst>
              </a:tr>
              <a:tr h="343876">
                <a:tc>
                  <a:txBody>
                    <a:bodyPr/>
                    <a:lstStyle/>
                    <a:p>
                      <a:pPr marL="0" marR="0" algn="ctr">
                        <a:spcBef>
                          <a:spcPts val="0"/>
                        </a:spcBef>
                        <a:spcAft>
                          <a:spcPts val="0"/>
                        </a:spcAft>
                      </a:pPr>
                      <a:r>
                        <a:rPr lang="en-US" sz="1800" dirty="0">
                          <a:effectLst/>
                        </a:rPr>
                        <a:t>Massachusetts</a:t>
                      </a:r>
                      <a:endParaRPr lang="en-US" sz="1800" dirty="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ctr">
                        <a:spcBef>
                          <a:spcPts val="0"/>
                        </a:spcBef>
                        <a:spcAft>
                          <a:spcPts val="0"/>
                        </a:spcAft>
                      </a:pPr>
                      <a:r>
                        <a:rPr lang="en-US" sz="1800" dirty="0">
                          <a:effectLst/>
                        </a:rPr>
                        <a:t>710</a:t>
                      </a:r>
                      <a:endParaRPr lang="en-US" sz="1800" dirty="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ctr">
                        <a:spcBef>
                          <a:spcPts val="0"/>
                        </a:spcBef>
                        <a:spcAft>
                          <a:spcPts val="0"/>
                        </a:spcAft>
                      </a:pPr>
                      <a:r>
                        <a:rPr lang="en-US" sz="1800" dirty="0">
                          <a:effectLst/>
                        </a:rPr>
                        <a:t>3.5</a:t>
                      </a:r>
                      <a:endParaRPr lang="en-US" sz="1800" dirty="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2487026026"/>
                  </a:ext>
                </a:extLst>
              </a:tr>
              <a:tr h="343876">
                <a:tc>
                  <a:txBody>
                    <a:bodyPr/>
                    <a:lstStyle/>
                    <a:p>
                      <a:pPr marL="0" marR="0" algn="ctr">
                        <a:spcBef>
                          <a:spcPts val="0"/>
                        </a:spcBef>
                        <a:spcAft>
                          <a:spcPts val="0"/>
                        </a:spcAft>
                      </a:pPr>
                      <a:r>
                        <a:rPr lang="en-US" sz="1800" dirty="0">
                          <a:effectLst/>
                        </a:rPr>
                        <a:t>Michigan</a:t>
                      </a:r>
                      <a:endParaRPr lang="en-US" sz="1800" dirty="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ctr">
                        <a:spcBef>
                          <a:spcPts val="0"/>
                        </a:spcBef>
                        <a:spcAft>
                          <a:spcPts val="0"/>
                        </a:spcAft>
                      </a:pPr>
                      <a:r>
                        <a:rPr lang="en-US" sz="1800" dirty="0">
                          <a:effectLst/>
                        </a:rPr>
                        <a:t>55</a:t>
                      </a:r>
                      <a:endParaRPr lang="en-US" sz="1800" dirty="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ctr">
                        <a:spcBef>
                          <a:spcPts val="0"/>
                        </a:spcBef>
                        <a:spcAft>
                          <a:spcPts val="0"/>
                        </a:spcAft>
                      </a:pPr>
                      <a:r>
                        <a:rPr lang="en-US" sz="1800" dirty="0">
                          <a:effectLst/>
                        </a:rPr>
                        <a:t>0.3</a:t>
                      </a:r>
                      <a:endParaRPr lang="en-US" sz="1800" dirty="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3497952686"/>
                  </a:ext>
                </a:extLst>
              </a:tr>
              <a:tr h="343876">
                <a:tc>
                  <a:txBody>
                    <a:bodyPr/>
                    <a:lstStyle/>
                    <a:p>
                      <a:pPr marL="0" marR="0" algn="ctr">
                        <a:spcBef>
                          <a:spcPts val="0"/>
                        </a:spcBef>
                        <a:spcAft>
                          <a:spcPts val="0"/>
                        </a:spcAft>
                      </a:pPr>
                      <a:r>
                        <a:rPr lang="en-US" sz="1800" dirty="0">
                          <a:effectLst/>
                        </a:rPr>
                        <a:t>Missouri</a:t>
                      </a:r>
                      <a:endParaRPr lang="en-US" sz="1800" dirty="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ctr">
                        <a:spcBef>
                          <a:spcPts val="0"/>
                        </a:spcBef>
                        <a:spcAft>
                          <a:spcPts val="0"/>
                        </a:spcAft>
                      </a:pPr>
                      <a:r>
                        <a:rPr lang="en-US" sz="1800" dirty="0">
                          <a:effectLst/>
                        </a:rPr>
                        <a:t>260</a:t>
                      </a:r>
                      <a:endParaRPr lang="en-US" sz="1800" dirty="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ctr">
                        <a:spcBef>
                          <a:spcPts val="0"/>
                        </a:spcBef>
                        <a:spcAft>
                          <a:spcPts val="0"/>
                        </a:spcAft>
                      </a:pPr>
                      <a:r>
                        <a:rPr lang="en-US" sz="1800" dirty="0">
                          <a:effectLst/>
                        </a:rPr>
                        <a:t>1.3</a:t>
                      </a:r>
                      <a:endParaRPr lang="en-US" sz="1800" dirty="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4009098988"/>
                  </a:ext>
                </a:extLst>
              </a:tr>
              <a:tr h="343876">
                <a:tc>
                  <a:txBody>
                    <a:bodyPr/>
                    <a:lstStyle/>
                    <a:p>
                      <a:pPr marL="0" marR="0" algn="ctr">
                        <a:spcBef>
                          <a:spcPts val="0"/>
                        </a:spcBef>
                        <a:spcAft>
                          <a:spcPts val="0"/>
                        </a:spcAft>
                      </a:pPr>
                      <a:r>
                        <a:rPr lang="en-US" sz="1800" dirty="0">
                          <a:effectLst/>
                        </a:rPr>
                        <a:t>Texas</a:t>
                      </a:r>
                      <a:endParaRPr lang="en-US" sz="1800" dirty="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ctr">
                        <a:spcBef>
                          <a:spcPts val="0"/>
                        </a:spcBef>
                        <a:spcAft>
                          <a:spcPts val="0"/>
                        </a:spcAft>
                      </a:pPr>
                      <a:r>
                        <a:rPr lang="en-US" sz="1800" dirty="0">
                          <a:effectLst/>
                        </a:rPr>
                        <a:t>98</a:t>
                      </a:r>
                      <a:endParaRPr lang="en-US" sz="1800" dirty="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ctr">
                        <a:spcBef>
                          <a:spcPts val="0"/>
                        </a:spcBef>
                        <a:spcAft>
                          <a:spcPts val="0"/>
                        </a:spcAft>
                      </a:pPr>
                      <a:r>
                        <a:rPr lang="en-US" sz="1800" dirty="0">
                          <a:effectLst/>
                        </a:rPr>
                        <a:t>0.5</a:t>
                      </a:r>
                      <a:endParaRPr lang="en-US" sz="1800" dirty="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3880517554"/>
                  </a:ext>
                </a:extLst>
              </a:tr>
              <a:tr h="343876">
                <a:tc>
                  <a:txBody>
                    <a:bodyPr/>
                    <a:lstStyle/>
                    <a:p>
                      <a:pPr marL="0" marR="0" algn="ctr">
                        <a:spcBef>
                          <a:spcPts val="0"/>
                        </a:spcBef>
                        <a:spcAft>
                          <a:spcPts val="0"/>
                        </a:spcAft>
                      </a:pPr>
                      <a:r>
                        <a:rPr lang="en-US" sz="1800" dirty="0">
                          <a:effectLst/>
                        </a:rPr>
                        <a:t>Total</a:t>
                      </a:r>
                      <a:endParaRPr lang="en-US" sz="1800" dirty="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ctr">
                        <a:spcBef>
                          <a:spcPts val="0"/>
                        </a:spcBef>
                        <a:spcAft>
                          <a:spcPts val="0"/>
                        </a:spcAft>
                      </a:pPr>
                      <a:r>
                        <a:rPr lang="en-US" sz="1800" dirty="0">
                          <a:effectLst/>
                        </a:rPr>
                        <a:t>20,117</a:t>
                      </a:r>
                      <a:endParaRPr lang="en-US" sz="1800" dirty="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ctr">
                        <a:spcBef>
                          <a:spcPts val="0"/>
                        </a:spcBef>
                        <a:spcAft>
                          <a:spcPts val="0"/>
                        </a:spcAft>
                      </a:pPr>
                      <a:r>
                        <a:rPr lang="en-US" sz="1800" dirty="0">
                          <a:effectLst/>
                        </a:rPr>
                        <a:t>100.0</a:t>
                      </a:r>
                      <a:endParaRPr lang="en-US" sz="1800" dirty="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2232512348"/>
                  </a:ext>
                </a:extLst>
              </a:tr>
            </a:tbl>
          </a:graphicData>
        </a:graphic>
      </p:graphicFrame>
      <p:sp>
        <p:nvSpPr>
          <p:cNvPr id="3" name="Slide Number Placeholder 2">
            <a:extLst>
              <a:ext uri="{FF2B5EF4-FFF2-40B4-BE49-F238E27FC236}">
                <a16:creationId xmlns:a16="http://schemas.microsoft.com/office/drawing/2014/main" id="{56C7CAA8-74F2-4749-8CCD-B8BA62C4B451}"/>
              </a:ext>
            </a:extLst>
          </p:cNvPr>
          <p:cNvSpPr>
            <a:spLocks noGrp="1"/>
          </p:cNvSpPr>
          <p:nvPr>
            <p:ph type="sldNum" sz="quarter" idx="12"/>
          </p:nvPr>
        </p:nvSpPr>
        <p:spPr/>
        <p:txBody>
          <a:bodyPr/>
          <a:lstStyle/>
          <a:p>
            <a:fld id="{3622FC1C-5701-4850-9BC5-A601E26A4A2E}" type="slidenum">
              <a:rPr lang="en-US" smtClean="0">
                <a:solidFill>
                  <a:srgbClr val="1B587C">
                    <a:shade val="75000"/>
                  </a:srgbClr>
                </a:solidFill>
              </a:rPr>
              <a:pPr/>
              <a:t>17</a:t>
            </a:fld>
            <a:endParaRPr lang="en-US" dirty="0">
              <a:solidFill>
                <a:srgbClr val="1B587C">
                  <a:shade val="75000"/>
                </a:srgbClr>
              </a:solidFill>
            </a:endParaRPr>
          </a:p>
        </p:txBody>
      </p:sp>
    </p:spTree>
    <p:extLst>
      <p:ext uri="{BB962C8B-B14F-4D97-AF65-F5344CB8AC3E}">
        <p14:creationId xmlns:p14="http://schemas.microsoft.com/office/powerpoint/2010/main" val="428320238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93D085-6E0E-463A-89B7-F5555AFDCE97}"/>
              </a:ext>
            </a:extLst>
          </p:cNvPr>
          <p:cNvSpPr>
            <a:spLocks noGrp="1"/>
          </p:cNvSpPr>
          <p:nvPr>
            <p:ph type="title"/>
          </p:nvPr>
        </p:nvSpPr>
        <p:spPr>
          <a:xfrm>
            <a:off x="558800" y="1020760"/>
            <a:ext cx="3149600" cy="990600"/>
          </a:xfrm>
        </p:spPr>
        <p:txBody>
          <a:bodyPr anchor="b">
            <a:noAutofit/>
          </a:bodyPr>
          <a:lstStyle/>
          <a:p>
            <a:pPr algn="ctr">
              <a:lnSpc>
                <a:spcPct val="90000"/>
              </a:lnSpc>
            </a:pPr>
            <a:r>
              <a:rPr lang="en-US" sz="3200" b="1" dirty="0"/>
              <a:t>Processes and Technologies</a:t>
            </a:r>
          </a:p>
        </p:txBody>
      </p:sp>
      <p:pic>
        <p:nvPicPr>
          <p:cNvPr id="5" name="Content Placeholder 4">
            <a:extLst>
              <a:ext uri="{FF2B5EF4-FFF2-40B4-BE49-F238E27FC236}">
                <a16:creationId xmlns:a16="http://schemas.microsoft.com/office/drawing/2014/main" id="{8E148295-7B50-4B8E-80F8-212F347A7C3B}"/>
              </a:ext>
            </a:extLst>
          </p:cNvPr>
          <p:cNvPicPr>
            <a:picLocks noGrp="1"/>
          </p:cNvPicPr>
          <p:nvPr>
            <p:ph idx="1"/>
          </p:nvPr>
        </p:nvPicPr>
        <p:blipFill>
          <a:blip r:embed="rId3">
            <a:extLst>
              <a:ext uri="{28A0092B-C50C-407E-A947-70E740481C1C}">
                <a14:useLocalDpi xmlns:a14="http://schemas.microsoft.com/office/drawing/2010/main" val="0"/>
              </a:ext>
            </a:extLst>
          </a:blip>
          <a:stretch>
            <a:fillRect/>
          </a:stretch>
        </p:blipFill>
        <p:spPr bwMode="auto">
          <a:xfrm>
            <a:off x="4165600" y="1287618"/>
            <a:ext cx="7518400" cy="4206564"/>
          </a:xfrm>
          <a:prstGeom prst="rect">
            <a:avLst/>
          </a:prstGeom>
          <a:noFill/>
          <a:ln>
            <a:noFill/>
          </a:ln>
        </p:spPr>
      </p:pic>
      <p:sp>
        <p:nvSpPr>
          <p:cNvPr id="10" name="Text Placeholder 2">
            <a:extLst>
              <a:ext uri="{FF2B5EF4-FFF2-40B4-BE49-F238E27FC236}">
                <a16:creationId xmlns:a16="http://schemas.microsoft.com/office/drawing/2014/main" id="{2E672D60-BA01-462D-95DB-6E5FD3F0FBA8}"/>
              </a:ext>
            </a:extLst>
          </p:cNvPr>
          <p:cNvSpPr>
            <a:spLocks noGrp="1"/>
          </p:cNvSpPr>
          <p:nvPr>
            <p:ph type="body" sz="half" idx="2"/>
          </p:nvPr>
        </p:nvSpPr>
        <p:spPr>
          <a:xfrm>
            <a:off x="508000" y="2137410"/>
            <a:ext cx="3149600" cy="3794444"/>
          </a:xfrm>
        </p:spPr>
        <p:txBody>
          <a:bodyPr>
            <a:noAutofit/>
          </a:bodyPr>
          <a:lstStyle/>
          <a:p>
            <a:r>
              <a:rPr lang="en-US" dirty="0"/>
              <a:t>Currently there are two primary processes of incorporating GTR into asphalt binders and mixtures referred to as either the “wet” or “dry” process.</a:t>
            </a:r>
          </a:p>
          <a:p>
            <a:r>
              <a:rPr lang="en-US" dirty="0"/>
              <a:t>The wet process blends GTR with asphalt with one of two technologies:</a:t>
            </a:r>
          </a:p>
          <a:p>
            <a:pPr marL="285750" indent="-285750">
              <a:buFont typeface="Arial" panose="020B0604020202020204" pitchFamily="34" charset="0"/>
              <a:buChar char="•"/>
            </a:pPr>
            <a:r>
              <a:rPr lang="en-US" dirty="0"/>
              <a:t>Wet Process</a:t>
            </a:r>
          </a:p>
          <a:p>
            <a:pPr marL="285750" indent="-285750">
              <a:buFont typeface="Arial" panose="020B0604020202020204" pitchFamily="34" charset="0"/>
              <a:buChar char="•"/>
            </a:pPr>
            <a:r>
              <a:rPr lang="en-US" dirty="0"/>
              <a:t>Terminal Blend</a:t>
            </a:r>
          </a:p>
          <a:p>
            <a:r>
              <a:rPr lang="en-US" dirty="0"/>
              <a:t>The dry process incorporates GTR directly into the asphalt mixture during production</a:t>
            </a:r>
          </a:p>
        </p:txBody>
      </p:sp>
      <p:sp>
        <p:nvSpPr>
          <p:cNvPr id="3" name="Slide Number Placeholder 2">
            <a:extLst>
              <a:ext uri="{FF2B5EF4-FFF2-40B4-BE49-F238E27FC236}">
                <a16:creationId xmlns:a16="http://schemas.microsoft.com/office/drawing/2014/main" id="{56C7CAA8-74F2-4749-8CCD-B8BA62C4B451}"/>
              </a:ext>
            </a:extLst>
          </p:cNvPr>
          <p:cNvSpPr>
            <a:spLocks noGrp="1"/>
          </p:cNvSpPr>
          <p:nvPr>
            <p:ph type="sldNum" sz="quarter" idx="12"/>
          </p:nvPr>
        </p:nvSpPr>
        <p:spPr>
          <a:xfrm>
            <a:off x="1828800" y="312739"/>
            <a:ext cx="609600" cy="441325"/>
          </a:xfrm>
        </p:spPr>
        <p:txBody>
          <a:bodyPr anchor="ctr">
            <a:normAutofit/>
          </a:bodyPr>
          <a:lstStyle/>
          <a:p>
            <a:pPr>
              <a:spcAft>
                <a:spcPts val="600"/>
              </a:spcAft>
            </a:pPr>
            <a:fld id="{3622FC1C-5701-4850-9BC5-A601E26A4A2E}" type="slidenum">
              <a:rPr lang="en-US" smtClean="0">
                <a:solidFill>
                  <a:srgbClr val="1B587C">
                    <a:shade val="75000"/>
                  </a:srgbClr>
                </a:solidFill>
              </a:rPr>
              <a:pPr>
                <a:spcAft>
                  <a:spcPts val="600"/>
                </a:spcAft>
              </a:pPr>
              <a:t>18</a:t>
            </a:fld>
            <a:endParaRPr lang="en-US" dirty="0">
              <a:solidFill>
                <a:srgbClr val="1B587C">
                  <a:shade val="75000"/>
                </a:srgbClr>
              </a:solidFill>
            </a:endParaRPr>
          </a:p>
        </p:txBody>
      </p:sp>
    </p:spTree>
    <p:extLst>
      <p:ext uri="{BB962C8B-B14F-4D97-AF65-F5344CB8AC3E}">
        <p14:creationId xmlns:p14="http://schemas.microsoft.com/office/powerpoint/2010/main" val="238792273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93D085-6E0E-463A-89B7-F5555AFDCE97}"/>
              </a:ext>
            </a:extLst>
          </p:cNvPr>
          <p:cNvSpPr>
            <a:spLocks noGrp="1"/>
          </p:cNvSpPr>
          <p:nvPr>
            <p:ph type="title"/>
          </p:nvPr>
        </p:nvSpPr>
        <p:spPr/>
        <p:txBody>
          <a:bodyPr/>
          <a:lstStyle/>
          <a:p>
            <a:r>
              <a:rPr lang="en-US" b="1" dirty="0"/>
              <a:t>Asphalt Rubber (AR)</a:t>
            </a:r>
          </a:p>
        </p:txBody>
      </p:sp>
      <p:graphicFrame>
        <p:nvGraphicFramePr>
          <p:cNvPr id="5" name="Table 5">
            <a:extLst>
              <a:ext uri="{FF2B5EF4-FFF2-40B4-BE49-F238E27FC236}">
                <a16:creationId xmlns:a16="http://schemas.microsoft.com/office/drawing/2014/main" id="{958D58B8-DA28-44A0-AA6F-721F41950D22}"/>
              </a:ext>
            </a:extLst>
          </p:cNvPr>
          <p:cNvGraphicFramePr>
            <a:graphicFrameLocks noGrp="1"/>
          </p:cNvGraphicFramePr>
          <p:nvPr>
            <p:ph idx="1"/>
          </p:nvPr>
        </p:nvGraphicFramePr>
        <p:xfrm>
          <a:off x="441327" y="1917038"/>
          <a:ext cx="11339511" cy="4152292"/>
        </p:xfrm>
        <a:graphic>
          <a:graphicData uri="http://schemas.openxmlformats.org/drawingml/2006/table">
            <a:tbl>
              <a:tblPr firstRow="1" bandRow="1">
                <a:tableStyleId>{5C22544A-7EE6-4342-B048-85BDC9FD1C3A}</a:tableStyleId>
              </a:tblPr>
              <a:tblGrid>
                <a:gridCol w="3779837">
                  <a:extLst>
                    <a:ext uri="{9D8B030D-6E8A-4147-A177-3AD203B41FA5}">
                      <a16:colId xmlns:a16="http://schemas.microsoft.com/office/drawing/2014/main" val="1302394888"/>
                    </a:ext>
                  </a:extLst>
                </a:gridCol>
                <a:gridCol w="3779837">
                  <a:extLst>
                    <a:ext uri="{9D8B030D-6E8A-4147-A177-3AD203B41FA5}">
                      <a16:colId xmlns:a16="http://schemas.microsoft.com/office/drawing/2014/main" val="378394789"/>
                    </a:ext>
                  </a:extLst>
                </a:gridCol>
                <a:gridCol w="3779837">
                  <a:extLst>
                    <a:ext uri="{9D8B030D-6E8A-4147-A177-3AD203B41FA5}">
                      <a16:colId xmlns:a16="http://schemas.microsoft.com/office/drawing/2014/main" val="3501108628"/>
                    </a:ext>
                  </a:extLst>
                </a:gridCol>
              </a:tblGrid>
              <a:tr h="919919">
                <a:tc>
                  <a:txBody>
                    <a:bodyPr/>
                    <a:lstStyle/>
                    <a:p>
                      <a:pPr algn="ctr"/>
                      <a:r>
                        <a:rPr kumimoji="0" lang="en-US" sz="2000" b="1" kern="1200" dirty="0">
                          <a:solidFill>
                            <a:schemeClr val="lt1"/>
                          </a:solidFill>
                          <a:effectLst/>
                          <a:latin typeface="+mn-lt"/>
                          <a:ea typeface="+mn-ea"/>
                          <a:cs typeface="+mn-cs"/>
                        </a:rPr>
                        <a:t>Technologies Included in This Process</a:t>
                      </a:r>
                      <a:endParaRPr lang="en-US" sz="2000" dirty="0"/>
                    </a:p>
                  </a:txBody>
                  <a:tcPr anchor="ctr"/>
                </a:tc>
                <a:tc>
                  <a:txBody>
                    <a:bodyPr/>
                    <a:lstStyle/>
                    <a:p>
                      <a:pPr algn="ctr"/>
                      <a:r>
                        <a:rPr kumimoji="0" lang="en-US" sz="2000" b="1" kern="1200" dirty="0">
                          <a:solidFill>
                            <a:schemeClr val="lt1"/>
                          </a:solidFill>
                          <a:effectLst/>
                          <a:latin typeface="+mn-lt"/>
                          <a:ea typeface="+mn-ea"/>
                          <a:cs typeface="+mn-cs"/>
                        </a:rPr>
                        <a:t>Technology Definition</a:t>
                      </a:r>
                      <a:endParaRPr lang="en-US" sz="2000" dirty="0"/>
                    </a:p>
                  </a:txBody>
                  <a:tcPr anchor="ctr"/>
                </a:tc>
                <a:tc>
                  <a:txBody>
                    <a:bodyPr/>
                    <a:lstStyle/>
                    <a:p>
                      <a:pPr algn="ctr"/>
                      <a:r>
                        <a:rPr kumimoji="0" lang="en-US" sz="2000" b="1" kern="1200" dirty="0">
                          <a:solidFill>
                            <a:schemeClr val="lt1"/>
                          </a:solidFill>
                          <a:effectLst/>
                          <a:latin typeface="+mn-lt"/>
                          <a:ea typeface="+mn-ea"/>
                          <a:cs typeface="+mn-cs"/>
                        </a:rPr>
                        <a:t>Other Names of the Technology</a:t>
                      </a:r>
                      <a:endParaRPr lang="en-US" sz="2000" dirty="0"/>
                    </a:p>
                  </a:txBody>
                  <a:tcPr anchor="ctr"/>
                </a:tc>
                <a:extLst>
                  <a:ext uri="{0D108BD9-81ED-4DB2-BD59-A6C34878D82A}">
                    <a16:rowId xmlns:a16="http://schemas.microsoft.com/office/drawing/2014/main" val="2072163647"/>
                  </a:ext>
                </a:extLst>
              </a:tr>
              <a:tr h="3232373">
                <a:tc>
                  <a:txBody>
                    <a:bodyPr/>
                    <a:lstStyle/>
                    <a:p>
                      <a:pPr algn="ctr"/>
                      <a:r>
                        <a:rPr kumimoji="0" lang="en-US" sz="2000" b="1" kern="1200" dirty="0">
                          <a:solidFill>
                            <a:schemeClr val="dk1"/>
                          </a:solidFill>
                          <a:effectLst/>
                          <a:latin typeface="+mn-lt"/>
                          <a:ea typeface="+mn-ea"/>
                          <a:cs typeface="+mn-cs"/>
                        </a:rPr>
                        <a:t>Asphalt Rubber (AR)</a:t>
                      </a:r>
                      <a:endParaRPr lang="en-US" sz="2000" dirty="0"/>
                    </a:p>
                  </a:txBody>
                  <a:tcPr/>
                </a:tc>
                <a:tc>
                  <a:txBody>
                    <a:bodyPr/>
                    <a:lstStyle/>
                    <a:p>
                      <a:pPr marL="0" marR="0">
                        <a:spcBef>
                          <a:spcPts val="0"/>
                        </a:spcBef>
                        <a:spcAft>
                          <a:spcPts val="0"/>
                        </a:spcAft>
                      </a:pPr>
                      <a:r>
                        <a:rPr lang="en-US" sz="1800" dirty="0">
                          <a:effectLst/>
                          <a:latin typeface="Times New Roman" panose="02020603050405020304" pitchFamily="18" charset="0"/>
                          <a:ea typeface="SimSun" panose="02010600030101010101" pitchFamily="2" charset="-122"/>
                          <a:cs typeface="Times New Roman" panose="02020603050405020304" pitchFamily="18" charset="0"/>
                        </a:rPr>
                        <a:t>“An asphalt binder in various types of flexible pavement construction including surface treatments and asphalt mixtures consisting of a blended asphalt binder, ground tire rubber (GTR), and certain additives in which the rubber component is at least 15 percent by weight of the total blend and has reacted in the asphalt binder sufficiently to cause swelling of the rubber particles.”</a:t>
                      </a:r>
                      <a:endParaRPr lang="en-US" sz="1800" dirty="0">
                        <a:effectLst/>
                        <a:latin typeface="Times New Roman" panose="02020603050405020304" pitchFamily="18" charset="0"/>
                        <a:ea typeface="SimSun" panose="02010600030101010101" pitchFamily="2" charset="-122"/>
                      </a:endParaRPr>
                    </a:p>
                  </a:txBody>
                  <a:tcPr marL="68580" marR="68580" marT="0" marB="0"/>
                </a:tc>
                <a:tc>
                  <a:txBody>
                    <a:bodyPr/>
                    <a:lstStyle/>
                    <a:p>
                      <a:pPr marL="285750" lvl="0" indent="-285750">
                        <a:buFont typeface="Arial" panose="020B0604020202020204" pitchFamily="34" charset="0"/>
                        <a:buChar char="•"/>
                      </a:pPr>
                      <a:r>
                        <a:rPr kumimoji="0" lang="en-US" sz="1800" kern="1200" dirty="0">
                          <a:solidFill>
                            <a:schemeClr val="dk1"/>
                          </a:solidFill>
                          <a:effectLst/>
                          <a:latin typeface="+mn-lt"/>
                          <a:ea typeface="+mn-ea"/>
                          <a:cs typeface="+mn-cs"/>
                        </a:rPr>
                        <a:t>McDonald Process</a:t>
                      </a:r>
                    </a:p>
                    <a:p>
                      <a:pPr marL="285750" lvl="0" indent="-285750">
                        <a:buFont typeface="Arial" panose="020B0604020202020204" pitchFamily="34" charset="0"/>
                        <a:buChar char="•"/>
                      </a:pPr>
                      <a:r>
                        <a:rPr kumimoji="0" lang="en-US" sz="1800" kern="1200" dirty="0">
                          <a:solidFill>
                            <a:schemeClr val="dk1"/>
                          </a:solidFill>
                          <a:effectLst/>
                          <a:latin typeface="+mn-lt"/>
                          <a:ea typeface="+mn-ea"/>
                          <a:cs typeface="+mn-cs"/>
                        </a:rPr>
                        <a:t>Arizona Crumb Rubber</a:t>
                      </a:r>
                    </a:p>
                    <a:p>
                      <a:pPr marL="285750" lvl="0" indent="-285750">
                        <a:buFont typeface="Arial" panose="020B0604020202020204" pitchFamily="34" charset="0"/>
                        <a:buChar char="•"/>
                      </a:pPr>
                      <a:r>
                        <a:rPr kumimoji="0" lang="en-US" sz="1800" kern="1200" dirty="0">
                          <a:solidFill>
                            <a:schemeClr val="dk1"/>
                          </a:solidFill>
                          <a:effectLst/>
                          <a:latin typeface="+mn-lt"/>
                          <a:ea typeface="+mn-ea"/>
                          <a:cs typeface="+mn-cs"/>
                        </a:rPr>
                        <a:t>Wet Process Rubber</a:t>
                      </a:r>
                    </a:p>
                    <a:p>
                      <a:pPr marL="285750" lvl="0" indent="-285750">
                        <a:buFont typeface="Arial" panose="020B0604020202020204" pitchFamily="34" charset="0"/>
                        <a:buChar char="•"/>
                      </a:pPr>
                      <a:r>
                        <a:rPr kumimoji="0" lang="en-US" sz="1800" kern="1200" dirty="0">
                          <a:solidFill>
                            <a:schemeClr val="dk1"/>
                          </a:solidFill>
                          <a:effectLst/>
                          <a:latin typeface="+mn-lt"/>
                          <a:ea typeface="+mn-ea"/>
                          <a:cs typeface="+mn-cs"/>
                        </a:rPr>
                        <a:t>Recycled Tire Rubber Modified Bitumen (RTR-MB)</a:t>
                      </a:r>
                    </a:p>
                    <a:p>
                      <a:pPr marL="285750" lvl="0" indent="-285750">
                        <a:buFont typeface="Arial" panose="020B0604020202020204" pitchFamily="34" charset="0"/>
                        <a:buChar char="•"/>
                      </a:pPr>
                      <a:r>
                        <a:rPr kumimoji="0" lang="en-US" sz="1800" kern="1200" dirty="0">
                          <a:solidFill>
                            <a:schemeClr val="dk1"/>
                          </a:solidFill>
                          <a:effectLst/>
                          <a:latin typeface="+mn-lt"/>
                          <a:ea typeface="+mn-ea"/>
                          <a:cs typeface="+mn-cs"/>
                        </a:rPr>
                        <a:t>Asphalt Rubber Binder (ARB)</a:t>
                      </a:r>
                    </a:p>
                    <a:p>
                      <a:pPr marL="285750" lvl="0" indent="-285750">
                        <a:buFont typeface="Arial" panose="020B0604020202020204" pitchFamily="34" charset="0"/>
                        <a:buChar char="•"/>
                      </a:pPr>
                      <a:r>
                        <a:rPr kumimoji="0" lang="en-US" sz="1800" kern="1200" dirty="0">
                          <a:solidFill>
                            <a:schemeClr val="dk1"/>
                          </a:solidFill>
                          <a:effectLst/>
                          <a:latin typeface="+mn-lt"/>
                          <a:ea typeface="+mn-ea"/>
                          <a:cs typeface="+mn-cs"/>
                        </a:rPr>
                        <a:t>Bitumen Rubber Binder</a:t>
                      </a:r>
                    </a:p>
                    <a:p>
                      <a:pPr marL="285750" lvl="0" indent="-285750">
                        <a:buFont typeface="Arial" panose="020B0604020202020204" pitchFamily="34" charset="0"/>
                        <a:buChar char="•"/>
                      </a:pPr>
                      <a:r>
                        <a:rPr kumimoji="0" lang="en-US" sz="1800" kern="1200" dirty="0">
                          <a:solidFill>
                            <a:schemeClr val="dk1"/>
                          </a:solidFill>
                          <a:effectLst/>
                          <a:latin typeface="+mn-lt"/>
                          <a:ea typeface="+mn-ea"/>
                          <a:cs typeface="+mn-cs"/>
                        </a:rPr>
                        <a:t>Crumb Rubber Binder</a:t>
                      </a:r>
                    </a:p>
                    <a:p>
                      <a:pPr marL="285750" indent="-285750">
                        <a:buFont typeface="Arial" panose="020B0604020202020204" pitchFamily="34" charset="0"/>
                        <a:buChar char="•"/>
                      </a:pPr>
                      <a:r>
                        <a:rPr kumimoji="0" lang="en-US" sz="1800" kern="1200" dirty="0">
                          <a:solidFill>
                            <a:schemeClr val="dk1"/>
                          </a:solidFill>
                          <a:effectLst/>
                          <a:latin typeface="+mn-lt"/>
                          <a:ea typeface="+mn-ea"/>
                          <a:cs typeface="+mn-cs"/>
                        </a:rPr>
                        <a:t>Batch Blending</a:t>
                      </a:r>
                      <a:endParaRPr lang="en-US" dirty="0"/>
                    </a:p>
                  </a:txBody>
                  <a:tcPr/>
                </a:tc>
                <a:extLst>
                  <a:ext uri="{0D108BD9-81ED-4DB2-BD59-A6C34878D82A}">
                    <a16:rowId xmlns:a16="http://schemas.microsoft.com/office/drawing/2014/main" val="3591373651"/>
                  </a:ext>
                </a:extLst>
              </a:tr>
            </a:tbl>
          </a:graphicData>
        </a:graphic>
      </p:graphicFrame>
      <p:sp>
        <p:nvSpPr>
          <p:cNvPr id="3" name="Slide Number Placeholder 2">
            <a:extLst>
              <a:ext uri="{FF2B5EF4-FFF2-40B4-BE49-F238E27FC236}">
                <a16:creationId xmlns:a16="http://schemas.microsoft.com/office/drawing/2014/main" id="{56C7CAA8-74F2-4749-8CCD-B8BA62C4B451}"/>
              </a:ext>
            </a:extLst>
          </p:cNvPr>
          <p:cNvSpPr>
            <a:spLocks noGrp="1"/>
          </p:cNvSpPr>
          <p:nvPr>
            <p:ph type="sldNum" sz="quarter" idx="12"/>
          </p:nvPr>
        </p:nvSpPr>
        <p:spPr/>
        <p:txBody>
          <a:bodyPr/>
          <a:lstStyle/>
          <a:p>
            <a:fld id="{3622FC1C-5701-4850-9BC5-A601E26A4A2E}" type="slidenum">
              <a:rPr lang="en-US" smtClean="0">
                <a:solidFill>
                  <a:srgbClr val="1B587C">
                    <a:shade val="75000"/>
                  </a:srgbClr>
                </a:solidFill>
              </a:rPr>
              <a:pPr/>
              <a:t>19</a:t>
            </a:fld>
            <a:endParaRPr lang="en-US" dirty="0">
              <a:solidFill>
                <a:srgbClr val="1B587C">
                  <a:shade val="75000"/>
                </a:srgbClr>
              </a:solidFill>
            </a:endParaRPr>
          </a:p>
        </p:txBody>
      </p:sp>
    </p:spTree>
    <p:extLst>
      <p:ext uri="{BB962C8B-B14F-4D97-AF65-F5344CB8AC3E}">
        <p14:creationId xmlns:p14="http://schemas.microsoft.com/office/powerpoint/2010/main" val="4721826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9336D4-CC7E-1807-B9B8-7DD2073762A2}"/>
              </a:ext>
            </a:extLst>
          </p:cNvPr>
          <p:cNvSpPr>
            <a:spLocks noGrp="1"/>
          </p:cNvSpPr>
          <p:nvPr>
            <p:ph type="title"/>
          </p:nvPr>
        </p:nvSpPr>
        <p:spPr/>
        <p:txBody>
          <a:bodyPr/>
          <a:lstStyle/>
          <a:p>
            <a:r>
              <a:rPr lang="en-US"/>
              <a:t>Presentation Overview</a:t>
            </a:r>
            <a:endParaRPr lang="en-US" dirty="0"/>
          </a:p>
        </p:txBody>
      </p:sp>
      <p:sp>
        <p:nvSpPr>
          <p:cNvPr id="3" name="Content Placeholder 2">
            <a:extLst>
              <a:ext uri="{FF2B5EF4-FFF2-40B4-BE49-F238E27FC236}">
                <a16:creationId xmlns:a16="http://schemas.microsoft.com/office/drawing/2014/main" id="{5E508775-80F6-2201-7043-968CA5EAE209}"/>
              </a:ext>
            </a:extLst>
          </p:cNvPr>
          <p:cNvSpPr>
            <a:spLocks noGrp="1"/>
          </p:cNvSpPr>
          <p:nvPr>
            <p:ph idx="1"/>
          </p:nvPr>
        </p:nvSpPr>
        <p:spPr/>
        <p:txBody>
          <a:bodyPr/>
          <a:lstStyle/>
          <a:p>
            <a:r>
              <a:rPr lang="en-US"/>
              <a:t>Introduction</a:t>
            </a:r>
          </a:p>
          <a:p>
            <a:r>
              <a:rPr lang="en-US"/>
              <a:t>Background</a:t>
            </a:r>
          </a:p>
          <a:p>
            <a:r>
              <a:rPr lang="en-US"/>
              <a:t>How do we use GTR in asphalt</a:t>
            </a:r>
          </a:p>
          <a:p>
            <a:pPr lvl="1"/>
            <a:r>
              <a:rPr lang="en-US"/>
              <a:t>Past</a:t>
            </a:r>
          </a:p>
          <a:p>
            <a:pPr lvl="1"/>
            <a:r>
              <a:rPr lang="en-US"/>
              <a:t>Present</a:t>
            </a:r>
          </a:p>
          <a:p>
            <a:pPr lvl="1"/>
            <a:r>
              <a:rPr lang="en-US"/>
              <a:t>Future?</a:t>
            </a:r>
          </a:p>
          <a:p>
            <a:r>
              <a:rPr lang="en-US"/>
              <a:t>Practical considerations</a:t>
            </a:r>
          </a:p>
          <a:p>
            <a:r>
              <a:rPr lang="en-US"/>
              <a:t>Summary</a:t>
            </a:r>
            <a:endParaRPr lang="en-US" dirty="0"/>
          </a:p>
        </p:txBody>
      </p:sp>
    </p:spTree>
    <p:extLst>
      <p:ext uri="{BB962C8B-B14F-4D97-AF65-F5344CB8AC3E}">
        <p14:creationId xmlns:p14="http://schemas.microsoft.com/office/powerpoint/2010/main" val="74453572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93D085-6E0E-463A-89B7-F5555AFDCE97}"/>
              </a:ext>
            </a:extLst>
          </p:cNvPr>
          <p:cNvSpPr>
            <a:spLocks noGrp="1"/>
          </p:cNvSpPr>
          <p:nvPr>
            <p:ph type="title"/>
          </p:nvPr>
        </p:nvSpPr>
        <p:spPr>
          <a:xfrm>
            <a:off x="430784" y="267421"/>
            <a:ext cx="11379200" cy="758952"/>
          </a:xfrm>
        </p:spPr>
        <p:txBody>
          <a:bodyPr>
            <a:normAutofit/>
          </a:bodyPr>
          <a:lstStyle/>
          <a:p>
            <a:r>
              <a:rPr lang="en-US" b="1" dirty="0"/>
              <a:t>Rubber Modified Binder (RMB)</a:t>
            </a:r>
          </a:p>
        </p:txBody>
      </p:sp>
      <p:graphicFrame>
        <p:nvGraphicFramePr>
          <p:cNvPr id="5" name="Table 5">
            <a:extLst>
              <a:ext uri="{FF2B5EF4-FFF2-40B4-BE49-F238E27FC236}">
                <a16:creationId xmlns:a16="http://schemas.microsoft.com/office/drawing/2014/main" id="{958D58B8-DA28-44A0-AA6F-721F41950D22}"/>
              </a:ext>
            </a:extLst>
          </p:cNvPr>
          <p:cNvGraphicFramePr>
            <a:graphicFrameLocks noGrp="1"/>
          </p:cNvGraphicFramePr>
          <p:nvPr>
            <p:ph idx="1"/>
          </p:nvPr>
        </p:nvGraphicFramePr>
        <p:xfrm>
          <a:off x="426244" y="1699868"/>
          <a:ext cx="11339511" cy="4153536"/>
        </p:xfrm>
        <a:graphic>
          <a:graphicData uri="http://schemas.openxmlformats.org/drawingml/2006/table">
            <a:tbl>
              <a:tblPr firstRow="1" bandRow="1">
                <a:tableStyleId>{5C22544A-7EE6-4342-B048-85BDC9FD1C3A}</a:tableStyleId>
              </a:tblPr>
              <a:tblGrid>
                <a:gridCol w="3779837">
                  <a:extLst>
                    <a:ext uri="{9D8B030D-6E8A-4147-A177-3AD203B41FA5}">
                      <a16:colId xmlns:a16="http://schemas.microsoft.com/office/drawing/2014/main" val="1302394888"/>
                    </a:ext>
                  </a:extLst>
                </a:gridCol>
                <a:gridCol w="3779837">
                  <a:extLst>
                    <a:ext uri="{9D8B030D-6E8A-4147-A177-3AD203B41FA5}">
                      <a16:colId xmlns:a16="http://schemas.microsoft.com/office/drawing/2014/main" val="378394789"/>
                    </a:ext>
                  </a:extLst>
                </a:gridCol>
                <a:gridCol w="3779837">
                  <a:extLst>
                    <a:ext uri="{9D8B030D-6E8A-4147-A177-3AD203B41FA5}">
                      <a16:colId xmlns:a16="http://schemas.microsoft.com/office/drawing/2014/main" val="3501108628"/>
                    </a:ext>
                  </a:extLst>
                </a:gridCol>
              </a:tblGrid>
              <a:tr h="861696">
                <a:tc>
                  <a:txBody>
                    <a:bodyPr/>
                    <a:lstStyle/>
                    <a:p>
                      <a:pPr algn="ctr"/>
                      <a:r>
                        <a:rPr kumimoji="0" lang="en-US" sz="2000" b="1" kern="1200" dirty="0">
                          <a:solidFill>
                            <a:schemeClr val="lt1"/>
                          </a:solidFill>
                          <a:effectLst/>
                          <a:latin typeface="+mn-lt"/>
                          <a:ea typeface="+mn-ea"/>
                          <a:cs typeface="+mn-cs"/>
                        </a:rPr>
                        <a:t>Technologies Included in This Process</a:t>
                      </a:r>
                      <a:endParaRPr lang="en-US" sz="2000" dirty="0"/>
                    </a:p>
                  </a:txBody>
                  <a:tcPr/>
                </a:tc>
                <a:tc>
                  <a:txBody>
                    <a:bodyPr/>
                    <a:lstStyle/>
                    <a:p>
                      <a:pPr algn="ctr"/>
                      <a:r>
                        <a:rPr kumimoji="0" lang="en-US" sz="2000" b="1" kern="1200" dirty="0">
                          <a:solidFill>
                            <a:schemeClr val="lt1"/>
                          </a:solidFill>
                          <a:effectLst/>
                          <a:latin typeface="+mn-lt"/>
                          <a:ea typeface="+mn-ea"/>
                          <a:cs typeface="+mn-cs"/>
                        </a:rPr>
                        <a:t>Technology Definition</a:t>
                      </a:r>
                      <a:endParaRPr lang="en-US" sz="2000" dirty="0"/>
                    </a:p>
                  </a:txBody>
                  <a:tcPr anchor="ctr"/>
                </a:tc>
                <a:tc>
                  <a:txBody>
                    <a:bodyPr/>
                    <a:lstStyle/>
                    <a:p>
                      <a:pPr algn="ctr"/>
                      <a:r>
                        <a:rPr kumimoji="0" lang="en-US" sz="2000" b="1" kern="1200" dirty="0">
                          <a:solidFill>
                            <a:schemeClr val="lt1"/>
                          </a:solidFill>
                          <a:effectLst/>
                          <a:latin typeface="+mn-lt"/>
                          <a:ea typeface="+mn-ea"/>
                          <a:cs typeface="+mn-cs"/>
                        </a:rPr>
                        <a:t>Other Names of the Technology</a:t>
                      </a:r>
                      <a:endParaRPr lang="en-US" sz="2000" dirty="0"/>
                    </a:p>
                  </a:txBody>
                  <a:tcPr/>
                </a:tc>
                <a:extLst>
                  <a:ext uri="{0D108BD9-81ED-4DB2-BD59-A6C34878D82A}">
                    <a16:rowId xmlns:a16="http://schemas.microsoft.com/office/drawing/2014/main" val="2072163647"/>
                  </a:ext>
                </a:extLst>
              </a:tr>
              <a:tr h="3027792">
                <a:tc>
                  <a:txBody>
                    <a:bodyPr/>
                    <a:lstStyle/>
                    <a:p>
                      <a:pPr algn="ctr"/>
                      <a:r>
                        <a:rPr kumimoji="0" lang="en-US" sz="2000" b="1" kern="1200" dirty="0">
                          <a:solidFill>
                            <a:schemeClr val="dk1"/>
                          </a:solidFill>
                          <a:effectLst/>
                          <a:latin typeface="+mn-lt"/>
                          <a:ea typeface="+mn-ea"/>
                          <a:cs typeface="+mn-cs"/>
                        </a:rPr>
                        <a:t>Rubber Modified Binder (RMB)</a:t>
                      </a:r>
                      <a:endParaRPr lang="en-US" sz="2000" dirty="0"/>
                    </a:p>
                  </a:txBody>
                  <a:tcPr/>
                </a:tc>
                <a:tc>
                  <a:txBody>
                    <a:bodyPr/>
                    <a:lstStyle/>
                    <a:p>
                      <a:pPr marL="0" marR="0">
                        <a:spcBef>
                          <a:spcPts val="0"/>
                        </a:spcBef>
                        <a:spcAft>
                          <a:spcPts val="0"/>
                        </a:spcAft>
                      </a:pPr>
                      <a:r>
                        <a:rPr kumimoji="0" lang="en-US" sz="1800" kern="1200" dirty="0">
                          <a:solidFill>
                            <a:schemeClr val="dk1"/>
                          </a:solidFill>
                          <a:effectLst/>
                          <a:latin typeface="+mn-lt"/>
                          <a:ea typeface="+mn-ea"/>
                          <a:cs typeface="+mn-cs"/>
                        </a:rPr>
                        <a:t>“A version of the wet process where ground tire rubber (GTR) is blended with asphalt binder at the refinery or at an asphalt binder storage and distribution terminal and transported to the asphalt mix plant or job site for use. These blends may contain from 5 to 12 percent GTR by total asphalt binder mass. Some hybrid RMB binders may contain polymers such as styrene-butadiene-styrene (SBS) in addition to GTR.”</a:t>
                      </a:r>
                      <a:endParaRPr lang="en-US" sz="1800" dirty="0">
                        <a:effectLst/>
                        <a:latin typeface="Times New Roman" panose="02020603050405020304" pitchFamily="18" charset="0"/>
                        <a:ea typeface="SimSun" panose="02010600030101010101" pitchFamily="2" charset="-122"/>
                      </a:endParaRPr>
                    </a:p>
                  </a:txBody>
                  <a:tcPr marL="68580" marR="68580" marT="0" marB="0"/>
                </a:tc>
                <a:tc>
                  <a:txBody>
                    <a:bodyPr/>
                    <a:lstStyle/>
                    <a:p>
                      <a:pPr marL="285750" lvl="0" indent="-285750">
                        <a:buFont typeface="Arial" panose="020B0604020202020204" pitchFamily="34" charset="0"/>
                        <a:buChar char="•"/>
                      </a:pPr>
                      <a:r>
                        <a:rPr kumimoji="0" lang="en-US" sz="1800" kern="1200" dirty="0">
                          <a:solidFill>
                            <a:schemeClr val="dk1"/>
                          </a:solidFill>
                          <a:effectLst/>
                          <a:latin typeface="+mn-lt"/>
                          <a:ea typeface="+mn-ea"/>
                          <a:cs typeface="+mn-cs"/>
                        </a:rPr>
                        <a:t>Terminal Blend</a:t>
                      </a:r>
                    </a:p>
                    <a:p>
                      <a:pPr marL="285750" lvl="0" indent="-285750">
                        <a:buFont typeface="Arial" panose="020B0604020202020204" pitchFamily="34" charset="0"/>
                        <a:buChar char="•"/>
                      </a:pPr>
                      <a:r>
                        <a:rPr kumimoji="0" lang="en-US" sz="1800" kern="1200" dirty="0">
                          <a:solidFill>
                            <a:schemeClr val="dk1"/>
                          </a:solidFill>
                          <a:effectLst/>
                          <a:latin typeface="+mn-lt"/>
                          <a:ea typeface="+mn-ea"/>
                          <a:cs typeface="+mn-cs"/>
                        </a:rPr>
                        <a:t>Terminal Blended Rubberized Asphalt (TBRA)</a:t>
                      </a:r>
                    </a:p>
                    <a:p>
                      <a:pPr marL="285750" lvl="0" indent="-285750">
                        <a:buFont typeface="Arial" panose="020B0604020202020204" pitchFamily="34" charset="0"/>
                        <a:buChar char="•"/>
                      </a:pPr>
                      <a:r>
                        <a:rPr kumimoji="0" lang="en-US" sz="1800" kern="1200" dirty="0">
                          <a:solidFill>
                            <a:schemeClr val="dk1"/>
                          </a:solidFill>
                          <a:effectLst/>
                          <a:latin typeface="+mn-lt"/>
                          <a:ea typeface="+mn-ea"/>
                          <a:cs typeface="+mn-cs"/>
                        </a:rPr>
                        <a:t>Recycled Tire Rubber Modified Bitumen (RTR-MB)</a:t>
                      </a:r>
                    </a:p>
                    <a:p>
                      <a:pPr marL="285750" lvl="0" indent="-285750">
                        <a:buFont typeface="Arial" panose="020B0604020202020204" pitchFamily="34" charset="0"/>
                        <a:buChar char="•"/>
                      </a:pPr>
                      <a:r>
                        <a:rPr kumimoji="0" lang="en-US" sz="1800" kern="1200" dirty="0">
                          <a:solidFill>
                            <a:schemeClr val="dk1"/>
                          </a:solidFill>
                          <a:effectLst/>
                          <a:latin typeface="+mn-lt"/>
                          <a:ea typeface="+mn-ea"/>
                          <a:cs typeface="+mn-cs"/>
                        </a:rPr>
                        <a:t>Rubber Modified Binder (RMB)</a:t>
                      </a:r>
                    </a:p>
                    <a:p>
                      <a:pPr marL="285750" lvl="0" indent="-285750">
                        <a:buFont typeface="Arial" panose="020B0604020202020204" pitchFamily="34" charset="0"/>
                        <a:buChar char="•"/>
                      </a:pPr>
                      <a:r>
                        <a:rPr kumimoji="0" lang="en-US" sz="1800" kern="1200" dirty="0">
                          <a:solidFill>
                            <a:schemeClr val="dk1"/>
                          </a:solidFill>
                          <a:effectLst/>
                          <a:latin typeface="+mn-lt"/>
                          <a:ea typeface="+mn-ea"/>
                          <a:cs typeface="+mn-cs"/>
                        </a:rPr>
                        <a:t>Hybrid Rubber Binder</a:t>
                      </a:r>
                    </a:p>
                    <a:p>
                      <a:pPr marL="285750" indent="-285750">
                        <a:buFont typeface="Arial" panose="020B0604020202020204" pitchFamily="34" charset="0"/>
                        <a:buChar char="•"/>
                      </a:pPr>
                      <a:r>
                        <a:rPr kumimoji="0" lang="en-US" sz="1800" kern="1200" dirty="0">
                          <a:solidFill>
                            <a:schemeClr val="dk1"/>
                          </a:solidFill>
                          <a:effectLst/>
                          <a:latin typeface="+mn-lt"/>
                          <a:ea typeface="+mn-ea"/>
                          <a:cs typeface="+mn-cs"/>
                        </a:rPr>
                        <a:t>Wright Process</a:t>
                      </a:r>
                      <a:endParaRPr lang="en-US" dirty="0"/>
                    </a:p>
                  </a:txBody>
                  <a:tcPr/>
                </a:tc>
                <a:extLst>
                  <a:ext uri="{0D108BD9-81ED-4DB2-BD59-A6C34878D82A}">
                    <a16:rowId xmlns:a16="http://schemas.microsoft.com/office/drawing/2014/main" val="3591373651"/>
                  </a:ext>
                </a:extLst>
              </a:tr>
            </a:tbl>
          </a:graphicData>
        </a:graphic>
      </p:graphicFrame>
      <p:sp>
        <p:nvSpPr>
          <p:cNvPr id="3" name="Slide Number Placeholder 2">
            <a:extLst>
              <a:ext uri="{FF2B5EF4-FFF2-40B4-BE49-F238E27FC236}">
                <a16:creationId xmlns:a16="http://schemas.microsoft.com/office/drawing/2014/main" id="{56C7CAA8-74F2-4749-8CCD-B8BA62C4B451}"/>
              </a:ext>
            </a:extLst>
          </p:cNvPr>
          <p:cNvSpPr>
            <a:spLocks noGrp="1"/>
          </p:cNvSpPr>
          <p:nvPr>
            <p:ph type="sldNum" sz="quarter" idx="12"/>
          </p:nvPr>
        </p:nvSpPr>
        <p:spPr/>
        <p:txBody>
          <a:bodyPr/>
          <a:lstStyle/>
          <a:p>
            <a:fld id="{3622FC1C-5701-4850-9BC5-A601E26A4A2E}" type="slidenum">
              <a:rPr lang="en-US" smtClean="0">
                <a:solidFill>
                  <a:srgbClr val="1B587C">
                    <a:shade val="75000"/>
                  </a:srgbClr>
                </a:solidFill>
              </a:rPr>
              <a:pPr/>
              <a:t>20</a:t>
            </a:fld>
            <a:endParaRPr lang="en-US" dirty="0">
              <a:solidFill>
                <a:srgbClr val="1B587C">
                  <a:shade val="75000"/>
                </a:srgbClr>
              </a:solidFill>
            </a:endParaRPr>
          </a:p>
        </p:txBody>
      </p:sp>
    </p:spTree>
    <p:extLst>
      <p:ext uri="{BB962C8B-B14F-4D97-AF65-F5344CB8AC3E}">
        <p14:creationId xmlns:p14="http://schemas.microsoft.com/office/powerpoint/2010/main" val="225351682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93D085-6E0E-463A-89B7-F5555AFDCE97}"/>
              </a:ext>
            </a:extLst>
          </p:cNvPr>
          <p:cNvSpPr>
            <a:spLocks noGrp="1"/>
          </p:cNvSpPr>
          <p:nvPr>
            <p:ph type="title"/>
          </p:nvPr>
        </p:nvSpPr>
        <p:spPr>
          <a:xfrm>
            <a:off x="430784" y="267421"/>
            <a:ext cx="11379200" cy="758952"/>
          </a:xfrm>
        </p:spPr>
        <p:txBody>
          <a:bodyPr>
            <a:normAutofit/>
          </a:bodyPr>
          <a:lstStyle/>
          <a:p>
            <a:r>
              <a:rPr lang="en-US" b="1" dirty="0"/>
              <a:t>Dry Process Rubber</a:t>
            </a:r>
          </a:p>
        </p:txBody>
      </p:sp>
      <p:graphicFrame>
        <p:nvGraphicFramePr>
          <p:cNvPr id="5" name="Table 5">
            <a:extLst>
              <a:ext uri="{FF2B5EF4-FFF2-40B4-BE49-F238E27FC236}">
                <a16:creationId xmlns:a16="http://schemas.microsoft.com/office/drawing/2014/main" id="{958D58B8-DA28-44A0-AA6F-721F41950D22}"/>
              </a:ext>
            </a:extLst>
          </p:cNvPr>
          <p:cNvGraphicFramePr>
            <a:graphicFrameLocks noGrp="1"/>
          </p:cNvGraphicFramePr>
          <p:nvPr>
            <p:ph idx="1"/>
          </p:nvPr>
        </p:nvGraphicFramePr>
        <p:xfrm>
          <a:off x="441327" y="1917038"/>
          <a:ext cx="11339511" cy="3889488"/>
        </p:xfrm>
        <a:graphic>
          <a:graphicData uri="http://schemas.openxmlformats.org/drawingml/2006/table">
            <a:tbl>
              <a:tblPr firstRow="1" bandRow="1">
                <a:tableStyleId>{5C22544A-7EE6-4342-B048-85BDC9FD1C3A}</a:tableStyleId>
              </a:tblPr>
              <a:tblGrid>
                <a:gridCol w="3779837">
                  <a:extLst>
                    <a:ext uri="{9D8B030D-6E8A-4147-A177-3AD203B41FA5}">
                      <a16:colId xmlns:a16="http://schemas.microsoft.com/office/drawing/2014/main" val="1302394888"/>
                    </a:ext>
                  </a:extLst>
                </a:gridCol>
                <a:gridCol w="3779837">
                  <a:extLst>
                    <a:ext uri="{9D8B030D-6E8A-4147-A177-3AD203B41FA5}">
                      <a16:colId xmlns:a16="http://schemas.microsoft.com/office/drawing/2014/main" val="378394789"/>
                    </a:ext>
                  </a:extLst>
                </a:gridCol>
                <a:gridCol w="3779837">
                  <a:extLst>
                    <a:ext uri="{9D8B030D-6E8A-4147-A177-3AD203B41FA5}">
                      <a16:colId xmlns:a16="http://schemas.microsoft.com/office/drawing/2014/main" val="3501108628"/>
                    </a:ext>
                  </a:extLst>
                </a:gridCol>
              </a:tblGrid>
              <a:tr h="861696">
                <a:tc>
                  <a:txBody>
                    <a:bodyPr/>
                    <a:lstStyle/>
                    <a:p>
                      <a:pPr algn="ctr"/>
                      <a:r>
                        <a:rPr kumimoji="0" lang="en-US" sz="2000" b="1" kern="1200" dirty="0">
                          <a:solidFill>
                            <a:schemeClr val="lt1"/>
                          </a:solidFill>
                          <a:effectLst/>
                          <a:latin typeface="+mn-lt"/>
                          <a:ea typeface="+mn-ea"/>
                          <a:cs typeface="+mn-cs"/>
                        </a:rPr>
                        <a:t>Technologies Included in This Process</a:t>
                      </a:r>
                      <a:endParaRPr lang="en-US" sz="2000" dirty="0"/>
                    </a:p>
                  </a:txBody>
                  <a:tcPr anchor="ctr"/>
                </a:tc>
                <a:tc>
                  <a:txBody>
                    <a:bodyPr/>
                    <a:lstStyle/>
                    <a:p>
                      <a:pPr algn="ctr"/>
                      <a:r>
                        <a:rPr kumimoji="0" lang="en-US" sz="2000" b="1" kern="1200" dirty="0">
                          <a:solidFill>
                            <a:schemeClr val="lt1"/>
                          </a:solidFill>
                          <a:effectLst/>
                          <a:latin typeface="+mn-lt"/>
                          <a:ea typeface="+mn-ea"/>
                          <a:cs typeface="+mn-cs"/>
                        </a:rPr>
                        <a:t>Technology Definition</a:t>
                      </a:r>
                      <a:endParaRPr lang="en-US" sz="2000" dirty="0"/>
                    </a:p>
                  </a:txBody>
                  <a:tcPr anchor="ctr"/>
                </a:tc>
                <a:tc>
                  <a:txBody>
                    <a:bodyPr/>
                    <a:lstStyle/>
                    <a:p>
                      <a:pPr algn="ctr"/>
                      <a:r>
                        <a:rPr kumimoji="0" lang="en-US" sz="2000" b="1" kern="1200" dirty="0">
                          <a:solidFill>
                            <a:schemeClr val="lt1"/>
                          </a:solidFill>
                          <a:effectLst/>
                          <a:latin typeface="+mn-lt"/>
                          <a:ea typeface="+mn-ea"/>
                          <a:cs typeface="+mn-cs"/>
                        </a:rPr>
                        <a:t>Other Names of the Technology</a:t>
                      </a:r>
                      <a:endParaRPr lang="en-US" sz="2000" dirty="0"/>
                    </a:p>
                  </a:txBody>
                  <a:tcPr anchor="ctr"/>
                </a:tc>
                <a:extLst>
                  <a:ext uri="{0D108BD9-81ED-4DB2-BD59-A6C34878D82A}">
                    <a16:rowId xmlns:a16="http://schemas.microsoft.com/office/drawing/2014/main" val="2072163647"/>
                  </a:ext>
                </a:extLst>
              </a:tr>
              <a:tr h="3027792">
                <a:tc>
                  <a:txBody>
                    <a:bodyPr/>
                    <a:lstStyle/>
                    <a:p>
                      <a:pPr algn="ctr"/>
                      <a:r>
                        <a:rPr kumimoji="0" lang="en-US" sz="2000" b="1" kern="1200" dirty="0">
                          <a:solidFill>
                            <a:schemeClr val="dk1"/>
                          </a:solidFill>
                          <a:effectLst/>
                          <a:latin typeface="+mn-lt"/>
                          <a:ea typeface="+mn-ea"/>
                          <a:cs typeface="+mn-cs"/>
                        </a:rPr>
                        <a:t>Dry Process</a:t>
                      </a:r>
                      <a:endParaRPr lang="en-US" sz="2000" dirty="0"/>
                    </a:p>
                  </a:txBody>
                  <a:tcPr/>
                </a:tc>
                <a:tc>
                  <a:txBody>
                    <a:bodyPr/>
                    <a:lstStyle/>
                    <a:p>
                      <a:pPr marL="0" marR="0">
                        <a:spcBef>
                          <a:spcPts val="0"/>
                        </a:spcBef>
                        <a:spcAft>
                          <a:spcPts val="0"/>
                        </a:spcAft>
                      </a:pPr>
                      <a:r>
                        <a:rPr kumimoji="0" lang="en-US" sz="1800" kern="1200" dirty="0">
                          <a:solidFill>
                            <a:schemeClr val="dk1"/>
                          </a:solidFill>
                          <a:effectLst/>
                          <a:latin typeface="+mn-lt"/>
                          <a:ea typeface="+mn-ea"/>
                          <a:cs typeface="+mn-cs"/>
                        </a:rPr>
                        <a:t>“A process where hot-mix asphalt mixture is modified with ground tire rubber (GTR) using GTR as an aggregate/binder modifier which is incorporated into the aggregate prior to mixing with asphalt binder producing a GTR-modified hot-mix asphalt mixture. GTR used in this technology is generally less than 0.6mm (30 mesh).” </a:t>
                      </a:r>
                      <a:endParaRPr lang="en-US" sz="1800" dirty="0">
                        <a:effectLst/>
                        <a:latin typeface="Times New Roman" panose="02020603050405020304" pitchFamily="18" charset="0"/>
                        <a:ea typeface="SimSun" panose="02010600030101010101" pitchFamily="2" charset="-122"/>
                      </a:endParaRPr>
                    </a:p>
                  </a:txBody>
                  <a:tcPr marL="68580" marR="68580" marT="0" marB="0"/>
                </a:tc>
                <a:tc>
                  <a:txBody>
                    <a:bodyPr/>
                    <a:lstStyle/>
                    <a:p>
                      <a:pPr marL="285750" lvl="0" indent="-285750">
                        <a:buFont typeface="Arial" panose="020B0604020202020204" pitchFamily="34" charset="0"/>
                        <a:buChar char="•"/>
                      </a:pPr>
                      <a:r>
                        <a:rPr kumimoji="0" lang="en-US" sz="1800" kern="1200" dirty="0">
                          <a:solidFill>
                            <a:schemeClr val="dk1"/>
                          </a:solidFill>
                          <a:effectLst/>
                          <a:latin typeface="+mn-lt"/>
                          <a:ea typeface="+mn-ea"/>
                          <a:cs typeface="+mn-cs"/>
                        </a:rPr>
                        <a:t>Dry process rubber</a:t>
                      </a:r>
                    </a:p>
                    <a:p>
                      <a:pPr marL="285750" indent="-285750">
                        <a:buFont typeface="Arial" panose="020B0604020202020204" pitchFamily="34" charset="0"/>
                        <a:buChar char="•"/>
                      </a:pPr>
                      <a:r>
                        <a:rPr kumimoji="0" lang="en-US" sz="1800" kern="1200" dirty="0">
                          <a:solidFill>
                            <a:schemeClr val="dk1"/>
                          </a:solidFill>
                          <a:effectLst/>
                          <a:latin typeface="+mn-lt"/>
                          <a:ea typeface="+mn-ea"/>
                          <a:cs typeface="+mn-cs"/>
                        </a:rPr>
                        <a:t>Belt add modifier (BAM)</a:t>
                      </a:r>
                      <a:endParaRPr lang="en-US" dirty="0"/>
                    </a:p>
                  </a:txBody>
                  <a:tcPr/>
                </a:tc>
                <a:extLst>
                  <a:ext uri="{0D108BD9-81ED-4DB2-BD59-A6C34878D82A}">
                    <a16:rowId xmlns:a16="http://schemas.microsoft.com/office/drawing/2014/main" val="3591373651"/>
                  </a:ext>
                </a:extLst>
              </a:tr>
            </a:tbl>
          </a:graphicData>
        </a:graphic>
      </p:graphicFrame>
      <p:sp>
        <p:nvSpPr>
          <p:cNvPr id="3" name="Slide Number Placeholder 2">
            <a:extLst>
              <a:ext uri="{FF2B5EF4-FFF2-40B4-BE49-F238E27FC236}">
                <a16:creationId xmlns:a16="http://schemas.microsoft.com/office/drawing/2014/main" id="{56C7CAA8-74F2-4749-8CCD-B8BA62C4B451}"/>
              </a:ext>
            </a:extLst>
          </p:cNvPr>
          <p:cNvSpPr>
            <a:spLocks noGrp="1"/>
          </p:cNvSpPr>
          <p:nvPr>
            <p:ph type="sldNum" sz="quarter" idx="12"/>
          </p:nvPr>
        </p:nvSpPr>
        <p:spPr/>
        <p:txBody>
          <a:bodyPr/>
          <a:lstStyle/>
          <a:p>
            <a:fld id="{3622FC1C-5701-4850-9BC5-A601E26A4A2E}" type="slidenum">
              <a:rPr lang="en-US" smtClean="0">
                <a:solidFill>
                  <a:srgbClr val="1B587C">
                    <a:shade val="75000"/>
                  </a:srgbClr>
                </a:solidFill>
              </a:rPr>
              <a:pPr/>
              <a:t>21</a:t>
            </a:fld>
            <a:endParaRPr lang="en-US" dirty="0">
              <a:solidFill>
                <a:srgbClr val="1B587C">
                  <a:shade val="75000"/>
                </a:srgbClr>
              </a:solidFill>
            </a:endParaRPr>
          </a:p>
        </p:txBody>
      </p:sp>
    </p:spTree>
    <p:extLst>
      <p:ext uri="{BB962C8B-B14F-4D97-AF65-F5344CB8AC3E}">
        <p14:creationId xmlns:p14="http://schemas.microsoft.com/office/powerpoint/2010/main" val="103894480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9336D4-CC7E-1807-B9B8-7DD2073762A2}"/>
              </a:ext>
            </a:extLst>
          </p:cNvPr>
          <p:cNvSpPr>
            <a:spLocks noGrp="1"/>
          </p:cNvSpPr>
          <p:nvPr>
            <p:ph type="title"/>
          </p:nvPr>
        </p:nvSpPr>
        <p:spPr/>
        <p:txBody>
          <a:bodyPr/>
          <a:lstStyle/>
          <a:p>
            <a:r>
              <a:rPr lang="en-US" dirty="0"/>
              <a:t>Presentation Overview</a:t>
            </a:r>
          </a:p>
        </p:txBody>
      </p:sp>
      <p:sp>
        <p:nvSpPr>
          <p:cNvPr id="3" name="Content Placeholder 2">
            <a:extLst>
              <a:ext uri="{FF2B5EF4-FFF2-40B4-BE49-F238E27FC236}">
                <a16:creationId xmlns:a16="http://schemas.microsoft.com/office/drawing/2014/main" id="{5E508775-80F6-2201-7043-968CA5EAE209}"/>
              </a:ext>
            </a:extLst>
          </p:cNvPr>
          <p:cNvSpPr>
            <a:spLocks noGrp="1"/>
          </p:cNvSpPr>
          <p:nvPr>
            <p:ph idx="1"/>
          </p:nvPr>
        </p:nvSpPr>
        <p:spPr/>
        <p:txBody>
          <a:bodyPr>
            <a:normAutofit/>
          </a:bodyPr>
          <a:lstStyle/>
          <a:p>
            <a:r>
              <a:rPr lang="en-US" dirty="0"/>
              <a:t>Introduction</a:t>
            </a:r>
          </a:p>
          <a:p>
            <a:r>
              <a:rPr lang="en-US" dirty="0"/>
              <a:t>Background</a:t>
            </a:r>
          </a:p>
          <a:p>
            <a:r>
              <a:rPr lang="en-US" sz="3200" b="1" dirty="0"/>
              <a:t>How do we use GTR in asphalt</a:t>
            </a:r>
          </a:p>
          <a:p>
            <a:pPr lvl="1"/>
            <a:r>
              <a:rPr lang="en-US" dirty="0"/>
              <a:t>Past</a:t>
            </a:r>
          </a:p>
          <a:p>
            <a:pPr lvl="1"/>
            <a:r>
              <a:rPr lang="en-US" dirty="0"/>
              <a:t>Present</a:t>
            </a:r>
          </a:p>
          <a:p>
            <a:pPr lvl="1"/>
            <a:r>
              <a:rPr lang="en-US" sz="3200" b="1" dirty="0"/>
              <a:t>Future?</a:t>
            </a:r>
          </a:p>
          <a:p>
            <a:r>
              <a:rPr lang="en-US" dirty="0"/>
              <a:t>Practical considerations</a:t>
            </a:r>
          </a:p>
          <a:p>
            <a:r>
              <a:rPr lang="en-US" dirty="0"/>
              <a:t>Summary</a:t>
            </a:r>
          </a:p>
        </p:txBody>
      </p:sp>
    </p:spTree>
    <p:extLst>
      <p:ext uri="{BB962C8B-B14F-4D97-AF65-F5344CB8AC3E}">
        <p14:creationId xmlns:p14="http://schemas.microsoft.com/office/powerpoint/2010/main" val="255573772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BC1DFC-247A-2F86-EF33-6D9FCB2AA8C6}"/>
              </a:ext>
            </a:extLst>
          </p:cNvPr>
          <p:cNvSpPr>
            <a:spLocks noGrp="1"/>
          </p:cNvSpPr>
          <p:nvPr>
            <p:ph type="title"/>
          </p:nvPr>
        </p:nvSpPr>
        <p:spPr/>
        <p:txBody>
          <a:bodyPr/>
          <a:lstStyle/>
          <a:p>
            <a:r>
              <a:rPr lang="en-US" dirty="0"/>
              <a:t>Future: What does it look like?</a:t>
            </a:r>
          </a:p>
        </p:txBody>
      </p:sp>
      <p:sp>
        <p:nvSpPr>
          <p:cNvPr id="3" name="Content Placeholder 2">
            <a:extLst>
              <a:ext uri="{FF2B5EF4-FFF2-40B4-BE49-F238E27FC236}">
                <a16:creationId xmlns:a16="http://schemas.microsoft.com/office/drawing/2014/main" id="{20B81A13-B0D2-5D71-6099-E489F3B53AAE}"/>
              </a:ext>
            </a:extLst>
          </p:cNvPr>
          <p:cNvSpPr>
            <a:spLocks noGrp="1"/>
          </p:cNvSpPr>
          <p:nvPr>
            <p:ph idx="1"/>
          </p:nvPr>
        </p:nvSpPr>
        <p:spPr/>
        <p:txBody>
          <a:bodyPr/>
          <a:lstStyle/>
          <a:p>
            <a:r>
              <a:rPr lang="en-US" dirty="0"/>
              <a:t>Ideally, we will find a way to keep GTR from separating/settling in asphalt.</a:t>
            </a:r>
          </a:p>
          <a:p>
            <a:r>
              <a:rPr lang="en-US" dirty="0"/>
              <a:t>Maybe figure out how to get more participation from the polymers in GTR.</a:t>
            </a:r>
          </a:p>
          <a:p>
            <a:r>
              <a:rPr lang="en-US" dirty="0"/>
              <a:t>For RTR in general ideally would be to find a way back to the starting materials (no, de-vulcanization is not real, it is a stretching of the truth at best).</a:t>
            </a:r>
          </a:p>
        </p:txBody>
      </p:sp>
    </p:spTree>
    <p:extLst>
      <p:ext uri="{BB962C8B-B14F-4D97-AF65-F5344CB8AC3E}">
        <p14:creationId xmlns:p14="http://schemas.microsoft.com/office/powerpoint/2010/main" val="113360376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9336D4-CC7E-1807-B9B8-7DD2073762A2}"/>
              </a:ext>
            </a:extLst>
          </p:cNvPr>
          <p:cNvSpPr>
            <a:spLocks noGrp="1"/>
          </p:cNvSpPr>
          <p:nvPr>
            <p:ph type="title"/>
          </p:nvPr>
        </p:nvSpPr>
        <p:spPr/>
        <p:txBody>
          <a:bodyPr/>
          <a:lstStyle/>
          <a:p>
            <a:r>
              <a:rPr lang="en-US" dirty="0"/>
              <a:t>Presentation Overview</a:t>
            </a:r>
          </a:p>
        </p:txBody>
      </p:sp>
      <p:sp>
        <p:nvSpPr>
          <p:cNvPr id="3" name="Content Placeholder 2">
            <a:extLst>
              <a:ext uri="{FF2B5EF4-FFF2-40B4-BE49-F238E27FC236}">
                <a16:creationId xmlns:a16="http://schemas.microsoft.com/office/drawing/2014/main" id="{5E508775-80F6-2201-7043-968CA5EAE209}"/>
              </a:ext>
            </a:extLst>
          </p:cNvPr>
          <p:cNvSpPr>
            <a:spLocks noGrp="1"/>
          </p:cNvSpPr>
          <p:nvPr>
            <p:ph idx="1"/>
          </p:nvPr>
        </p:nvSpPr>
        <p:spPr/>
        <p:txBody>
          <a:bodyPr/>
          <a:lstStyle/>
          <a:p>
            <a:r>
              <a:rPr lang="en-US" dirty="0"/>
              <a:t>Introduction</a:t>
            </a:r>
          </a:p>
          <a:p>
            <a:r>
              <a:rPr lang="en-US" dirty="0"/>
              <a:t>Background</a:t>
            </a:r>
          </a:p>
          <a:p>
            <a:r>
              <a:rPr lang="en-US" dirty="0"/>
              <a:t>How do we use GTR in asphalt</a:t>
            </a:r>
          </a:p>
          <a:p>
            <a:pPr lvl="1"/>
            <a:r>
              <a:rPr lang="en-US" dirty="0"/>
              <a:t>Past</a:t>
            </a:r>
          </a:p>
          <a:p>
            <a:pPr lvl="1"/>
            <a:r>
              <a:rPr lang="en-US" dirty="0"/>
              <a:t>Present</a:t>
            </a:r>
          </a:p>
          <a:p>
            <a:pPr lvl="1"/>
            <a:r>
              <a:rPr lang="en-US" dirty="0"/>
              <a:t>Future?</a:t>
            </a:r>
          </a:p>
          <a:p>
            <a:r>
              <a:rPr lang="en-US" sz="3200" b="1" dirty="0"/>
              <a:t>Practical considerations</a:t>
            </a:r>
          </a:p>
          <a:p>
            <a:r>
              <a:rPr lang="en-US" dirty="0"/>
              <a:t>Summary</a:t>
            </a:r>
          </a:p>
        </p:txBody>
      </p:sp>
    </p:spTree>
    <p:extLst>
      <p:ext uri="{BB962C8B-B14F-4D97-AF65-F5344CB8AC3E}">
        <p14:creationId xmlns:p14="http://schemas.microsoft.com/office/powerpoint/2010/main" val="420593307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93D085-6E0E-463A-89B7-F5555AFDCE97}"/>
              </a:ext>
            </a:extLst>
          </p:cNvPr>
          <p:cNvSpPr>
            <a:spLocks noGrp="1"/>
          </p:cNvSpPr>
          <p:nvPr>
            <p:ph type="title"/>
          </p:nvPr>
        </p:nvSpPr>
        <p:spPr>
          <a:xfrm>
            <a:off x="430784" y="408214"/>
            <a:ext cx="11379200" cy="758952"/>
          </a:xfrm>
        </p:spPr>
        <p:txBody>
          <a:bodyPr>
            <a:normAutofit fontScale="90000"/>
          </a:bodyPr>
          <a:lstStyle/>
          <a:p>
            <a:r>
              <a:rPr lang="en-CA" sz="3600" b="1" dirty="0">
                <a:latin typeface="Times New Roman" panose="02020603050405020304" pitchFamily="18" charset="0"/>
                <a:ea typeface="Calibri" panose="020F0502020204030204" pitchFamily="34" charset="0"/>
                <a:cs typeface="Times New Roman" panose="02020603050405020304" pitchFamily="18" charset="0"/>
              </a:rPr>
              <a:t>Specifications and Testing of GTR-Modified Asphalt Binders – Wet Process</a:t>
            </a:r>
            <a:endParaRPr lang="en-US" b="1" dirty="0"/>
          </a:p>
        </p:txBody>
      </p:sp>
      <p:sp>
        <p:nvSpPr>
          <p:cNvPr id="4" name="Content Placeholder 3">
            <a:extLst>
              <a:ext uri="{FF2B5EF4-FFF2-40B4-BE49-F238E27FC236}">
                <a16:creationId xmlns:a16="http://schemas.microsoft.com/office/drawing/2014/main" id="{843D2168-B06E-43DB-8CC9-3FF5FC620623}"/>
              </a:ext>
            </a:extLst>
          </p:cNvPr>
          <p:cNvSpPr>
            <a:spLocks noGrp="1"/>
          </p:cNvSpPr>
          <p:nvPr>
            <p:ph idx="1"/>
          </p:nvPr>
        </p:nvSpPr>
        <p:spPr>
          <a:xfrm>
            <a:off x="517652" y="1877786"/>
            <a:ext cx="11205464" cy="4572000"/>
          </a:xfrm>
        </p:spPr>
        <p:txBody>
          <a:bodyPr>
            <a:normAutofit/>
          </a:bodyPr>
          <a:lstStyle/>
          <a:p>
            <a:pPr>
              <a:buClrTx/>
            </a:pPr>
            <a:r>
              <a:rPr lang="en-US" dirty="0"/>
              <a:t>The Superpave asphalt binder specification (AASHTO M 320 </a:t>
            </a:r>
            <a:r>
              <a:rPr lang="en-US" i="1" dirty="0"/>
              <a:t>Standard Specification for Performance-Graded Asphalt Binder</a:t>
            </a:r>
            <a:r>
              <a:rPr lang="en-US" dirty="0"/>
              <a:t>) encourages wider use of rheology-based testing of GTR-modified asphalt binders using the wet process and either the AR or RMB technology.</a:t>
            </a:r>
          </a:p>
          <a:p>
            <a:pPr>
              <a:buClrTx/>
            </a:pPr>
            <a:r>
              <a:rPr lang="en-US" dirty="0"/>
              <a:t>The Multiple-Stress Creep and Recovery (MSCR) (AASHTO M 332 </a:t>
            </a:r>
            <a:r>
              <a:rPr lang="en-US" i="1" dirty="0"/>
              <a:t>Standard Specification for Performance-Graded Asphalt Binder Using Multiple Stress Creep Recovery (MSCR) Test</a:t>
            </a:r>
            <a:r>
              <a:rPr lang="en-US" dirty="0"/>
              <a:t>) testing may also be employed.</a:t>
            </a:r>
          </a:p>
          <a:p>
            <a:pPr>
              <a:buClr>
                <a:schemeClr val="accent2"/>
              </a:buClr>
            </a:pPr>
            <a:endParaRPr lang="en-US" dirty="0"/>
          </a:p>
        </p:txBody>
      </p:sp>
      <p:sp>
        <p:nvSpPr>
          <p:cNvPr id="3" name="Slide Number Placeholder 2">
            <a:extLst>
              <a:ext uri="{FF2B5EF4-FFF2-40B4-BE49-F238E27FC236}">
                <a16:creationId xmlns:a16="http://schemas.microsoft.com/office/drawing/2014/main" id="{56C7CAA8-74F2-4749-8CCD-B8BA62C4B451}"/>
              </a:ext>
            </a:extLst>
          </p:cNvPr>
          <p:cNvSpPr>
            <a:spLocks noGrp="1"/>
          </p:cNvSpPr>
          <p:nvPr>
            <p:ph type="sldNum" sz="quarter" idx="12"/>
          </p:nvPr>
        </p:nvSpPr>
        <p:spPr/>
        <p:txBody>
          <a:bodyPr/>
          <a:lstStyle/>
          <a:p>
            <a:fld id="{3622FC1C-5701-4850-9BC5-A601E26A4A2E}" type="slidenum">
              <a:rPr lang="en-US" smtClean="0">
                <a:solidFill>
                  <a:srgbClr val="1B587C">
                    <a:shade val="75000"/>
                  </a:srgbClr>
                </a:solidFill>
              </a:rPr>
              <a:pPr/>
              <a:t>25</a:t>
            </a:fld>
            <a:endParaRPr lang="en-US" dirty="0">
              <a:solidFill>
                <a:srgbClr val="1B587C">
                  <a:shade val="75000"/>
                </a:srgbClr>
              </a:solidFill>
            </a:endParaRPr>
          </a:p>
        </p:txBody>
      </p:sp>
    </p:spTree>
    <p:extLst>
      <p:ext uri="{BB962C8B-B14F-4D97-AF65-F5344CB8AC3E}">
        <p14:creationId xmlns:p14="http://schemas.microsoft.com/office/powerpoint/2010/main" val="210688449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93D085-6E0E-463A-89B7-F5555AFDCE97}"/>
              </a:ext>
            </a:extLst>
          </p:cNvPr>
          <p:cNvSpPr>
            <a:spLocks noGrp="1"/>
          </p:cNvSpPr>
          <p:nvPr>
            <p:ph type="title"/>
          </p:nvPr>
        </p:nvSpPr>
        <p:spPr>
          <a:xfrm>
            <a:off x="430784" y="408214"/>
            <a:ext cx="11379200" cy="758952"/>
          </a:xfrm>
        </p:spPr>
        <p:txBody>
          <a:bodyPr>
            <a:normAutofit fontScale="90000"/>
          </a:bodyPr>
          <a:lstStyle/>
          <a:p>
            <a:r>
              <a:rPr lang="en-CA" sz="3600" b="1" dirty="0">
                <a:latin typeface="Times New Roman" panose="02020603050405020304" pitchFamily="18" charset="0"/>
                <a:ea typeface="Calibri" panose="020F0502020204030204" pitchFamily="34" charset="0"/>
                <a:cs typeface="Times New Roman" panose="02020603050405020304" pitchFamily="18" charset="0"/>
              </a:rPr>
              <a:t>Specifications and Testing of GTR-Modified Asphalt Mixtures – Dry Process</a:t>
            </a:r>
            <a:endParaRPr lang="en-US" b="1" dirty="0"/>
          </a:p>
        </p:txBody>
      </p:sp>
      <p:sp>
        <p:nvSpPr>
          <p:cNvPr id="4" name="Content Placeholder 3">
            <a:extLst>
              <a:ext uri="{FF2B5EF4-FFF2-40B4-BE49-F238E27FC236}">
                <a16:creationId xmlns:a16="http://schemas.microsoft.com/office/drawing/2014/main" id="{843D2168-B06E-43DB-8CC9-3FF5FC620623}"/>
              </a:ext>
            </a:extLst>
          </p:cNvPr>
          <p:cNvSpPr>
            <a:spLocks noGrp="1"/>
          </p:cNvSpPr>
          <p:nvPr>
            <p:ph idx="1"/>
          </p:nvPr>
        </p:nvSpPr>
        <p:spPr>
          <a:xfrm>
            <a:off x="517652" y="1877786"/>
            <a:ext cx="11205464" cy="4572000"/>
          </a:xfrm>
        </p:spPr>
        <p:txBody>
          <a:bodyPr>
            <a:normAutofit/>
          </a:bodyPr>
          <a:lstStyle/>
          <a:p>
            <a:pPr>
              <a:buClrTx/>
            </a:pPr>
            <a:r>
              <a:rPr lang="en-US" dirty="0"/>
              <a:t>Specification and certification of mixtures modified with GTR using the dry process is not as straightforward as when the wet process is used.</a:t>
            </a:r>
          </a:p>
          <a:p>
            <a:pPr>
              <a:buClrTx/>
            </a:pPr>
            <a:r>
              <a:rPr lang="en-US" dirty="0"/>
              <a:t>Some agencies have specified the GTR-modified asphalt binder be evaluated and certified via asphalt binder extraction, recovery, and subsequent testing of recovered asphalt binder when the dry process is used. </a:t>
            </a:r>
          </a:p>
        </p:txBody>
      </p:sp>
      <p:sp>
        <p:nvSpPr>
          <p:cNvPr id="3" name="Slide Number Placeholder 2">
            <a:extLst>
              <a:ext uri="{FF2B5EF4-FFF2-40B4-BE49-F238E27FC236}">
                <a16:creationId xmlns:a16="http://schemas.microsoft.com/office/drawing/2014/main" id="{56C7CAA8-74F2-4749-8CCD-B8BA62C4B451}"/>
              </a:ext>
            </a:extLst>
          </p:cNvPr>
          <p:cNvSpPr>
            <a:spLocks noGrp="1"/>
          </p:cNvSpPr>
          <p:nvPr>
            <p:ph type="sldNum" sz="quarter" idx="12"/>
          </p:nvPr>
        </p:nvSpPr>
        <p:spPr/>
        <p:txBody>
          <a:bodyPr/>
          <a:lstStyle/>
          <a:p>
            <a:fld id="{3622FC1C-5701-4850-9BC5-A601E26A4A2E}" type="slidenum">
              <a:rPr lang="en-US" smtClean="0">
                <a:solidFill>
                  <a:srgbClr val="1B587C">
                    <a:shade val="75000"/>
                  </a:srgbClr>
                </a:solidFill>
              </a:rPr>
              <a:pPr/>
              <a:t>26</a:t>
            </a:fld>
            <a:endParaRPr lang="en-US" dirty="0">
              <a:solidFill>
                <a:srgbClr val="1B587C">
                  <a:shade val="75000"/>
                </a:srgbClr>
              </a:solidFill>
            </a:endParaRPr>
          </a:p>
        </p:txBody>
      </p:sp>
    </p:spTree>
    <p:extLst>
      <p:ext uri="{BB962C8B-B14F-4D97-AF65-F5344CB8AC3E}">
        <p14:creationId xmlns:p14="http://schemas.microsoft.com/office/powerpoint/2010/main" val="18431909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93D085-6E0E-463A-89B7-F5555AFDCE97}"/>
              </a:ext>
            </a:extLst>
          </p:cNvPr>
          <p:cNvSpPr>
            <a:spLocks noGrp="1"/>
          </p:cNvSpPr>
          <p:nvPr>
            <p:ph type="title"/>
          </p:nvPr>
        </p:nvSpPr>
        <p:spPr>
          <a:xfrm>
            <a:off x="430784" y="408214"/>
            <a:ext cx="11379200" cy="758952"/>
          </a:xfrm>
        </p:spPr>
        <p:txBody>
          <a:bodyPr>
            <a:normAutofit fontScale="90000"/>
          </a:bodyPr>
          <a:lstStyle/>
          <a:p>
            <a:r>
              <a:rPr lang="en-CA" sz="3600" b="1" dirty="0">
                <a:latin typeface="Times New Roman" panose="02020603050405020304" pitchFamily="18" charset="0"/>
                <a:ea typeface="Calibri" panose="020F0502020204030204" pitchFamily="34" charset="0"/>
                <a:cs typeface="Times New Roman" panose="02020603050405020304" pitchFamily="18" charset="0"/>
              </a:rPr>
              <a:t>Specifications and Testing of GTR-Modified Asphalt Mixtures – Dry Process</a:t>
            </a:r>
            <a:endParaRPr lang="en-US" b="1" dirty="0"/>
          </a:p>
        </p:txBody>
      </p:sp>
      <p:sp>
        <p:nvSpPr>
          <p:cNvPr id="4" name="Content Placeholder 3">
            <a:extLst>
              <a:ext uri="{FF2B5EF4-FFF2-40B4-BE49-F238E27FC236}">
                <a16:creationId xmlns:a16="http://schemas.microsoft.com/office/drawing/2014/main" id="{843D2168-B06E-43DB-8CC9-3FF5FC620623}"/>
              </a:ext>
            </a:extLst>
          </p:cNvPr>
          <p:cNvSpPr>
            <a:spLocks noGrp="1"/>
          </p:cNvSpPr>
          <p:nvPr>
            <p:ph idx="1"/>
          </p:nvPr>
        </p:nvSpPr>
        <p:spPr>
          <a:xfrm>
            <a:off x="517652" y="1877786"/>
            <a:ext cx="11205464" cy="4572000"/>
          </a:xfrm>
        </p:spPr>
        <p:txBody>
          <a:bodyPr>
            <a:normAutofit/>
          </a:bodyPr>
          <a:lstStyle/>
          <a:p>
            <a:pPr>
              <a:buClrTx/>
            </a:pPr>
            <a:r>
              <a:rPr lang="en-US" dirty="0"/>
              <a:t>Extracted asphalt binder testing poses one of two, possibly both, concerns:</a:t>
            </a:r>
          </a:p>
          <a:p>
            <a:pPr lvl="1">
              <a:buClrTx/>
            </a:pPr>
            <a:r>
              <a:rPr lang="en-US" dirty="0"/>
              <a:t>Is GTR/GTR modified asphalt binder totally recovered from the mixture,</a:t>
            </a:r>
          </a:p>
          <a:p>
            <a:pPr lvl="1">
              <a:buClrTx/>
            </a:pPr>
            <a:r>
              <a:rPr lang="en-US" dirty="0"/>
              <a:t>does solvent interaction incorporate rubber and asphalt binder in a manner not achieved in the in-place mixture.</a:t>
            </a:r>
          </a:p>
          <a:p>
            <a:pPr>
              <a:buClrTx/>
            </a:pPr>
            <a:r>
              <a:rPr lang="en-US" dirty="0"/>
              <a:t>Specification of the mixture using the dry process is possibly more appropriately based on mixture testing schemes such as the balanced mixture design (BMD) approach.</a:t>
            </a:r>
          </a:p>
        </p:txBody>
      </p:sp>
      <p:sp>
        <p:nvSpPr>
          <p:cNvPr id="3" name="Slide Number Placeholder 2">
            <a:extLst>
              <a:ext uri="{FF2B5EF4-FFF2-40B4-BE49-F238E27FC236}">
                <a16:creationId xmlns:a16="http://schemas.microsoft.com/office/drawing/2014/main" id="{56C7CAA8-74F2-4749-8CCD-B8BA62C4B451}"/>
              </a:ext>
            </a:extLst>
          </p:cNvPr>
          <p:cNvSpPr>
            <a:spLocks noGrp="1"/>
          </p:cNvSpPr>
          <p:nvPr>
            <p:ph type="sldNum" sz="quarter" idx="12"/>
          </p:nvPr>
        </p:nvSpPr>
        <p:spPr/>
        <p:txBody>
          <a:bodyPr/>
          <a:lstStyle/>
          <a:p>
            <a:fld id="{3622FC1C-5701-4850-9BC5-A601E26A4A2E}" type="slidenum">
              <a:rPr lang="en-US" smtClean="0">
                <a:solidFill>
                  <a:srgbClr val="1B587C">
                    <a:shade val="75000"/>
                  </a:srgbClr>
                </a:solidFill>
              </a:rPr>
              <a:pPr/>
              <a:t>27</a:t>
            </a:fld>
            <a:endParaRPr lang="en-US" dirty="0">
              <a:solidFill>
                <a:srgbClr val="1B587C">
                  <a:shade val="75000"/>
                </a:srgbClr>
              </a:solidFill>
            </a:endParaRPr>
          </a:p>
        </p:txBody>
      </p:sp>
    </p:spTree>
    <p:extLst>
      <p:ext uri="{BB962C8B-B14F-4D97-AF65-F5344CB8AC3E}">
        <p14:creationId xmlns:p14="http://schemas.microsoft.com/office/powerpoint/2010/main" val="58921962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913AE4-AEA3-D914-4827-8D1817D7C27A}"/>
              </a:ext>
            </a:extLst>
          </p:cNvPr>
          <p:cNvSpPr>
            <a:spLocks noGrp="1"/>
          </p:cNvSpPr>
          <p:nvPr>
            <p:ph type="title"/>
          </p:nvPr>
        </p:nvSpPr>
        <p:spPr/>
        <p:txBody>
          <a:bodyPr/>
          <a:lstStyle/>
          <a:p>
            <a:r>
              <a:rPr lang="en-US" dirty="0"/>
              <a:t>Practical considerations</a:t>
            </a:r>
          </a:p>
        </p:txBody>
      </p:sp>
      <p:sp>
        <p:nvSpPr>
          <p:cNvPr id="3" name="Content Placeholder 2">
            <a:extLst>
              <a:ext uri="{FF2B5EF4-FFF2-40B4-BE49-F238E27FC236}">
                <a16:creationId xmlns:a16="http://schemas.microsoft.com/office/drawing/2014/main" id="{DC67E138-3366-754B-F4C6-2FF5E1781AFA}"/>
              </a:ext>
            </a:extLst>
          </p:cNvPr>
          <p:cNvSpPr>
            <a:spLocks noGrp="1"/>
          </p:cNvSpPr>
          <p:nvPr>
            <p:ph idx="1"/>
          </p:nvPr>
        </p:nvSpPr>
        <p:spPr/>
        <p:txBody>
          <a:bodyPr/>
          <a:lstStyle/>
          <a:p>
            <a:r>
              <a:rPr lang="en-US" dirty="0"/>
              <a:t>Make sure the GTR particles “have room” in the mix design/aggregate gradation.</a:t>
            </a:r>
          </a:p>
          <a:p>
            <a:r>
              <a:rPr lang="en-US" dirty="0"/>
              <a:t>GTR even when in the binder it is NOT binder therefore it does not replace binder. For example: if using 10% by wt. GTR modified asphalt you really get more surface area to coat (aggregate plus GTR) with less binder (90% instead of 100%). Need to bump the AC content, usually by 0.2 to 0.5% AC in the mix.</a:t>
            </a:r>
          </a:p>
          <a:p>
            <a:r>
              <a:rPr lang="en-US" dirty="0"/>
              <a:t>Ensure proper equipment is available to prevent settlement and maintain binder homogeneity.</a:t>
            </a:r>
          </a:p>
          <a:p>
            <a:endParaRPr lang="en-US" dirty="0"/>
          </a:p>
        </p:txBody>
      </p:sp>
    </p:spTree>
    <p:extLst>
      <p:ext uri="{BB962C8B-B14F-4D97-AF65-F5344CB8AC3E}">
        <p14:creationId xmlns:p14="http://schemas.microsoft.com/office/powerpoint/2010/main" val="378520604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9336D4-CC7E-1807-B9B8-7DD2073762A2}"/>
              </a:ext>
            </a:extLst>
          </p:cNvPr>
          <p:cNvSpPr>
            <a:spLocks noGrp="1"/>
          </p:cNvSpPr>
          <p:nvPr>
            <p:ph type="title"/>
          </p:nvPr>
        </p:nvSpPr>
        <p:spPr/>
        <p:txBody>
          <a:bodyPr/>
          <a:lstStyle/>
          <a:p>
            <a:r>
              <a:rPr lang="en-US" dirty="0"/>
              <a:t>Presentation Overview</a:t>
            </a:r>
          </a:p>
        </p:txBody>
      </p:sp>
      <p:sp>
        <p:nvSpPr>
          <p:cNvPr id="3" name="Content Placeholder 2">
            <a:extLst>
              <a:ext uri="{FF2B5EF4-FFF2-40B4-BE49-F238E27FC236}">
                <a16:creationId xmlns:a16="http://schemas.microsoft.com/office/drawing/2014/main" id="{5E508775-80F6-2201-7043-968CA5EAE209}"/>
              </a:ext>
            </a:extLst>
          </p:cNvPr>
          <p:cNvSpPr>
            <a:spLocks noGrp="1"/>
          </p:cNvSpPr>
          <p:nvPr>
            <p:ph idx="1"/>
          </p:nvPr>
        </p:nvSpPr>
        <p:spPr/>
        <p:txBody>
          <a:bodyPr/>
          <a:lstStyle/>
          <a:p>
            <a:r>
              <a:rPr lang="en-US" dirty="0"/>
              <a:t>Introduction</a:t>
            </a:r>
          </a:p>
          <a:p>
            <a:r>
              <a:rPr lang="en-US" dirty="0"/>
              <a:t>Background</a:t>
            </a:r>
          </a:p>
          <a:p>
            <a:r>
              <a:rPr lang="en-US" dirty="0"/>
              <a:t>How do we use GTR in asphalt</a:t>
            </a:r>
          </a:p>
          <a:p>
            <a:pPr lvl="1"/>
            <a:r>
              <a:rPr lang="en-US" dirty="0"/>
              <a:t>Past</a:t>
            </a:r>
          </a:p>
          <a:p>
            <a:pPr lvl="1"/>
            <a:r>
              <a:rPr lang="en-US" dirty="0"/>
              <a:t>Present</a:t>
            </a:r>
          </a:p>
          <a:p>
            <a:pPr lvl="1"/>
            <a:r>
              <a:rPr lang="en-US" dirty="0"/>
              <a:t>Future?</a:t>
            </a:r>
          </a:p>
          <a:p>
            <a:r>
              <a:rPr lang="en-US" dirty="0"/>
              <a:t>Practical considerations</a:t>
            </a:r>
          </a:p>
          <a:p>
            <a:r>
              <a:rPr lang="en-US" sz="3200" b="1" dirty="0"/>
              <a:t>Summary</a:t>
            </a:r>
          </a:p>
        </p:txBody>
      </p:sp>
    </p:spTree>
    <p:extLst>
      <p:ext uri="{BB962C8B-B14F-4D97-AF65-F5344CB8AC3E}">
        <p14:creationId xmlns:p14="http://schemas.microsoft.com/office/powerpoint/2010/main" val="6225966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9336D4-CC7E-1807-B9B8-7DD2073762A2}"/>
              </a:ext>
            </a:extLst>
          </p:cNvPr>
          <p:cNvSpPr>
            <a:spLocks noGrp="1"/>
          </p:cNvSpPr>
          <p:nvPr>
            <p:ph type="title"/>
          </p:nvPr>
        </p:nvSpPr>
        <p:spPr/>
        <p:txBody>
          <a:bodyPr/>
          <a:lstStyle/>
          <a:p>
            <a:r>
              <a:rPr lang="en-US"/>
              <a:t>Presentation Overview</a:t>
            </a:r>
            <a:endParaRPr lang="en-US" dirty="0"/>
          </a:p>
        </p:txBody>
      </p:sp>
      <p:sp>
        <p:nvSpPr>
          <p:cNvPr id="3" name="Content Placeholder 2">
            <a:extLst>
              <a:ext uri="{FF2B5EF4-FFF2-40B4-BE49-F238E27FC236}">
                <a16:creationId xmlns:a16="http://schemas.microsoft.com/office/drawing/2014/main" id="{5E508775-80F6-2201-7043-968CA5EAE209}"/>
              </a:ext>
            </a:extLst>
          </p:cNvPr>
          <p:cNvSpPr>
            <a:spLocks noGrp="1"/>
          </p:cNvSpPr>
          <p:nvPr>
            <p:ph idx="1"/>
          </p:nvPr>
        </p:nvSpPr>
        <p:spPr/>
        <p:txBody>
          <a:bodyPr/>
          <a:lstStyle/>
          <a:p>
            <a:r>
              <a:rPr lang="en-US" sz="3200" b="1" dirty="0"/>
              <a:t>Introduction</a:t>
            </a:r>
          </a:p>
          <a:p>
            <a:r>
              <a:rPr lang="en-US" dirty="0"/>
              <a:t>Background</a:t>
            </a:r>
          </a:p>
          <a:p>
            <a:r>
              <a:rPr lang="en-US" dirty="0"/>
              <a:t>How do we use GTR in asphalt</a:t>
            </a:r>
          </a:p>
          <a:p>
            <a:pPr lvl="1"/>
            <a:r>
              <a:rPr lang="en-US" dirty="0"/>
              <a:t>Past</a:t>
            </a:r>
          </a:p>
          <a:p>
            <a:pPr lvl="1"/>
            <a:r>
              <a:rPr lang="en-US" dirty="0"/>
              <a:t>Present</a:t>
            </a:r>
          </a:p>
          <a:p>
            <a:pPr lvl="1"/>
            <a:r>
              <a:rPr lang="en-US" dirty="0"/>
              <a:t>Future?</a:t>
            </a:r>
          </a:p>
          <a:p>
            <a:r>
              <a:rPr lang="en-US" dirty="0"/>
              <a:t>Practical considerations</a:t>
            </a:r>
          </a:p>
          <a:p>
            <a:r>
              <a:rPr lang="en-US" dirty="0"/>
              <a:t>Summary</a:t>
            </a:r>
          </a:p>
        </p:txBody>
      </p:sp>
    </p:spTree>
    <p:extLst>
      <p:ext uri="{BB962C8B-B14F-4D97-AF65-F5344CB8AC3E}">
        <p14:creationId xmlns:p14="http://schemas.microsoft.com/office/powerpoint/2010/main" val="34718133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50DC81-271B-AA52-F706-A75C7FA5593A}"/>
              </a:ext>
            </a:extLst>
          </p:cNvPr>
          <p:cNvSpPr>
            <a:spLocks noGrp="1"/>
          </p:cNvSpPr>
          <p:nvPr>
            <p:ph type="title"/>
          </p:nvPr>
        </p:nvSpPr>
        <p:spPr/>
        <p:txBody>
          <a:bodyPr/>
          <a:lstStyle/>
          <a:p>
            <a:r>
              <a:rPr lang="en-US" dirty="0"/>
              <a:t>Summary</a:t>
            </a:r>
          </a:p>
        </p:txBody>
      </p:sp>
      <p:sp>
        <p:nvSpPr>
          <p:cNvPr id="3" name="Content Placeholder 2">
            <a:extLst>
              <a:ext uri="{FF2B5EF4-FFF2-40B4-BE49-F238E27FC236}">
                <a16:creationId xmlns:a16="http://schemas.microsoft.com/office/drawing/2014/main" id="{0CBB2C92-1661-F516-9623-F4ED6F612EDD}"/>
              </a:ext>
            </a:extLst>
          </p:cNvPr>
          <p:cNvSpPr>
            <a:spLocks noGrp="1"/>
          </p:cNvSpPr>
          <p:nvPr>
            <p:ph idx="1"/>
          </p:nvPr>
        </p:nvSpPr>
        <p:spPr/>
        <p:txBody>
          <a:bodyPr>
            <a:normAutofit fontScale="92500" lnSpcReduction="10000"/>
          </a:bodyPr>
          <a:lstStyle/>
          <a:p>
            <a:r>
              <a:rPr lang="en-US" dirty="0"/>
              <a:t>Lacking the ability to recycle old tires into new tires, there are several common repurposing methods to effectively reuse rubber.</a:t>
            </a:r>
          </a:p>
          <a:p>
            <a:pPr>
              <a:spcBef>
                <a:spcPts val="600"/>
              </a:spcBef>
              <a:buClrTx/>
            </a:pPr>
            <a:r>
              <a:rPr lang="en-US" dirty="0"/>
              <a:t>GTR is the second highest consumer of  RTR with uses in:</a:t>
            </a:r>
          </a:p>
          <a:p>
            <a:pPr lvl="1">
              <a:spcBef>
                <a:spcPts val="600"/>
              </a:spcBef>
              <a:buClrTx/>
              <a:buSzPct val="85000"/>
            </a:pPr>
            <a:r>
              <a:rPr lang="en-US" dirty="0">
                <a:solidFill>
                  <a:schemeClr val="tx1"/>
                </a:solidFill>
              </a:rPr>
              <a:t>Molded and extruded products,</a:t>
            </a:r>
          </a:p>
          <a:p>
            <a:pPr lvl="1">
              <a:spcBef>
                <a:spcPts val="600"/>
              </a:spcBef>
              <a:buClrTx/>
              <a:buSzPct val="85000"/>
            </a:pPr>
            <a:r>
              <a:rPr lang="en-US" dirty="0">
                <a:solidFill>
                  <a:schemeClr val="tx1"/>
                </a:solidFill>
              </a:rPr>
              <a:t>Playground and mulch applications,</a:t>
            </a:r>
          </a:p>
          <a:p>
            <a:pPr lvl="1">
              <a:spcBef>
                <a:spcPts val="600"/>
              </a:spcBef>
              <a:buClrTx/>
              <a:buSzPct val="85000"/>
            </a:pPr>
            <a:r>
              <a:rPr lang="en-US" dirty="0">
                <a:solidFill>
                  <a:schemeClr val="tx1"/>
                </a:solidFill>
              </a:rPr>
              <a:t>Sports surfacing,</a:t>
            </a:r>
          </a:p>
          <a:p>
            <a:pPr lvl="1">
              <a:spcBef>
                <a:spcPts val="600"/>
              </a:spcBef>
              <a:buClrTx/>
              <a:buSzPct val="85000"/>
            </a:pPr>
            <a:r>
              <a:rPr lang="en-US" dirty="0">
                <a:solidFill>
                  <a:schemeClr val="tx1"/>
                </a:solidFill>
              </a:rPr>
              <a:t>Asphalt binder modification,</a:t>
            </a:r>
          </a:p>
          <a:p>
            <a:pPr lvl="1">
              <a:spcBef>
                <a:spcPts val="600"/>
              </a:spcBef>
              <a:buClrTx/>
              <a:buSzPct val="85000"/>
            </a:pPr>
            <a:r>
              <a:rPr lang="en-US" dirty="0">
                <a:solidFill>
                  <a:schemeClr val="tx1"/>
                </a:solidFill>
              </a:rPr>
              <a:t>Automotive uses. </a:t>
            </a:r>
          </a:p>
          <a:p>
            <a:pPr>
              <a:spcBef>
                <a:spcPts val="600"/>
              </a:spcBef>
              <a:buClrTx/>
            </a:pPr>
            <a:r>
              <a:rPr lang="en-US" dirty="0"/>
              <a:t>Modification of asphalt binders with GTR is well established and can provide high performance pavements that aid in reduction of the number of waste tires disposed of in landfills and elsewhere.</a:t>
            </a:r>
          </a:p>
          <a:p>
            <a:pPr>
              <a:spcBef>
                <a:spcPts val="600"/>
              </a:spcBef>
              <a:buClrTx/>
            </a:pPr>
            <a:r>
              <a:rPr lang="en-US" dirty="0"/>
              <a:t>Growth in use of GTR-modified asphalt pavements can be credited to successful construction of high-performance asphalt pavements</a:t>
            </a:r>
          </a:p>
          <a:p>
            <a:endParaRPr lang="en-US" dirty="0"/>
          </a:p>
        </p:txBody>
      </p:sp>
    </p:spTree>
    <p:extLst>
      <p:ext uri="{BB962C8B-B14F-4D97-AF65-F5344CB8AC3E}">
        <p14:creationId xmlns:p14="http://schemas.microsoft.com/office/powerpoint/2010/main" val="277611928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F3FDF8-2BEB-3F32-A68C-0088DE5CFED1}"/>
              </a:ext>
            </a:extLst>
          </p:cNvPr>
          <p:cNvSpPr>
            <a:spLocks noGrp="1"/>
          </p:cNvSpPr>
          <p:nvPr>
            <p:ph type="title"/>
          </p:nvPr>
        </p:nvSpPr>
        <p:spPr/>
        <p:txBody>
          <a:bodyPr/>
          <a:lstStyle/>
          <a:p>
            <a:r>
              <a:rPr lang="en-US" dirty="0"/>
              <a:t>Summary</a:t>
            </a:r>
          </a:p>
        </p:txBody>
      </p:sp>
      <p:sp>
        <p:nvSpPr>
          <p:cNvPr id="3" name="Content Placeholder 2">
            <a:extLst>
              <a:ext uri="{FF2B5EF4-FFF2-40B4-BE49-F238E27FC236}">
                <a16:creationId xmlns:a16="http://schemas.microsoft.com/office/drawing/2014/main" id="{AAF44B29-32DA-1592-4F7B-498952E4B5DA}"/>
              </a:ext>
            </a:extLst>
          </p:cNvPr>
          <p:cNvSpPr>
            <a:spLocks noGrp="1"/>
          </p:cNvSpPr>
          <p:nvPr>
            <p:ph idx="1"/>
          </p:nvPr>
        </p:nvSpPr>
        <p:spPr/>
        <p:txBody>
          <a:bodyPr/>
          <a:lstStyle/>
          <a:p>
            <a:r>
              <a:rPr lang="en-US" dirty="0"/>
              <a:t>GTR is being successfully used in Pavements in both wet and dry form.</a:t>
            </a:r>
          </a:p>
          <a:p>
            <a:r>
              <a:rPr lang="en-US" dirty="0"/>
              <a:t>Proper design needed to insure adequate performance</a:t>
            </a:r>
          </a:p>
          <a:p>
            <a:r>
              <a:rPr lang="en-US" dirty="0"/>
              <a:t>If specification do not allow it, it is not happening!</a:t>
            </a:r>
          </a:p>
          <a:p>
            <a:r>
              <a:rPr lang="en-US" dirty="0"/>
              <a:t>History of both good and bad performance can be found out in the real world going back for many years. NCAT, </a:t>
            </a:r>
            <a:r>
              <a:rPr lang="en-US" dirty="0" err="1"/>
              <a:t>MnRoad</a:t>
            </a:r>
            <a:r>
              <a:rPr lang="en-US" dirty="0"/>
              <a:t> and many more examples available in the real world of successful GTR containing pavements.</a:t>
            </a:r>
          </a:p>
          <a:p>
            <a:endParaRPr lang="en-US" dirty="0"/>
          </a:p>
          <a:p>
            <a:endParaRPr lang="en-US" dirty="0"/>
          </a:p>
        </p:txBody>
      </p:sp>
    </p:spTree>
    <p:extLst>
      <p:ext uri="{BB962C8B-B14F-4D97-AF65-F5344CB8AC3E}">
        <p14:creationId xmlns:p14="http://schemas.microsoft.com/office/powerpoint/2010/main" val="4574110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93D085-6E0E-463A-89B7-F5555AFDCE97}"/>
              </a:ext>
            </a:extLst>
          </p:cNvPr>
          <p:cNvSpPr>
            <a:spLocks noGrp="1"/>
          </p:cNvSpPr>
          <p:nvPr>
            <p:ph type="title"/>
          </p:nvPr>
        </p:nvSpPr>
        <p:spPr/>
        <p:txBody>
          <a:bodyPr/>
          <a:lstStyle/>
          <a:p>
            <a:r>
              <a:rPr lang="en-US" b="1"/>
              <a:t>Introduction</a:t>
            </a:r>
            <a:endParaRPr lang="en-US" b="1" dirty="0"/>
          </a:p>
        </p:txBody>
      </p:sp>
      <p:sp>
        <p:nvSpPr>
          <p:cNvPr id="4" name="Content Placeholder 3">
            <a:extLst>
              <a:ext uri="{FF2B5EF4-FFF2-40B4-BE49-F238E27FC236}">
                <a16:creationId xmlns:a16="http://schemas.microsoft.com/office/drawing/2014/main" id="{843D2168-B06E-43DB-8CC9-3FF5FC620623}"/>
              </a:ext>
            </a:extLst>
          </p:cNvPr>
          <p:cNvSpPr>
            <a:spLocks noGrp="1"/>
          </p:cNvSpPr>
          <p:nvPr>
            <p:ph idx="1"/>
          </p:nvPr>
        </p:nvSpPr>
        <p:spPr/>
        <p:txBody>
          <a:bodyPr>
            <a:normAutofit/>
          </a:bodyPr>
          <a:lstStyle/>
          <a:p>
            <a:pPr lvl="0">
              <a:spcBef>
                <a:spcPts val="0"/>
              </a:spcBef>
              <a:spcAft>
                <a:spcPts val="600"/>
              </a:spcAft>
            </a:pPr>
            <a:r>
              <a:rPr lang="en-US" sz="2400"/>
              <a:t>Recycling: Process of converting waste materials into now materials or objects.</a:t>
            </a:r>
          </a:p>
          <a:p>
            <a:pPr lvl="0">
              <a:spcBef>
                <a:spcPts val="0"/>
              </a:spcBef>
              <a:spcAft>
                <a:spcPts val="600"/>
              </a:spcAft>
            </a:pPr>
            <a:r>
              <a:rPr lang="en-US" sz="2400"/>
              <a:t>Alternative to conventional waste disposal, saves material and reduces environmental impact.</a:t>
            </a:r>
          </a:p>
          <a:p>
            <a:pPr lvl="0">
              <a:spcBef>
                <a:spcPts val="0"/>
              </a:spcBef>
              <a:spcAft>
                <a:spcPts val="600"/>
              </a:spcAft>
            </a:pPr>
            <a:r>
              <a:rPr lang="en-US" sz="2400"/>
              <a:t>Recycling of rubber from waste </a:t>
            </a:r>
          </a:p>
          <a:p>
            <a:pPr marL="0" lvl="0" indent="0">
              <a:spcBef>
                <a:spcPts val="0"/>
              </a:spcBef>
              <a:spcAft>
                <a:spcPts val="600"/>
              </a:spcAft>
              <a:buNone/>
            </a:pPr>
            <a:r>
              <a:rPr lang="en-US" sz="2400"/>
              <a:t>	tires into asphalt pavements </a:t>
            </a:r>
          </a:p>
          <a:p>
            <a:pPr marL="0" lvl="0" indent="0">
              <a:spcBef>
                <a:spcPts val="0"/>
              </a:spcBef>
              <a:spcAft>
                <a:spcPts val="600"/>
              </a:spcAft>
              <a:buNone/>
            </a:pPr>
            <a:r>
              <a:rPr lang="en-US" sz="2400"/>
              <a:t>	is an attractive alternative</a:t>
            </a:r>
          </a:p>
          <a:p>
            <a:pPr marL="0" lvl="0" indent="0">
              <a:spcBef>
                <a:spcPts val="0"/>
              </a:spcBef>
              <a:spcAft>
                <a:spcPts val="600"/>
              </a:spcAft>
              <a:buNone/>
            </a:pPr>
            <a:r>
              <a:rPr lang="en-US" sz="2400"/>
              <a:t>	addressing engineering, economic,</a:t>
            </a:r>
          </a:p>
          <a:p>
            <a:pPr marL="0" lvl="0" indent="0">
              <a:spcBef>
                <a:spcPts val="0"/>
              </a:spcBef>
              <a:spcAft>
                <a:spcPts val="600"/>
              </a:spcAft>
              <a:buNone/>
            </a:pPr>
            <a:r>
              <a:rPr lang="en-US" sz="2400"/>
              <a:t>	and environmental issues.</a:t>
            </a:r>
          </a:p>
          <a:p>
            <a:endParaRPr lang="en-US" dirty="0"/>
          </a:p>
        </p:txBody>
      </p:sp>
      <p:sp>
        <p:nvSpPr>
          <p:cNvPr id="3" name="Slide Number Placeholder 2">
            <a:extLst>
              <a:ext uri="{FF2B5EF4-FFF2-40B4-BE49-F238E27FC236}">
                <a16:creationId xmlns:a16="http://schemas.microsoft.com/office/drawing/2014/main" id="{56C7CAA8-74F2-4749-8CCD-B8BA62C4B451}"/>
              </a:ext>
            </a:extLst>
          </p:cNvPr>
          <p:cNvSpPr>
            <a:spLocks noGrp="1"/>
          </p:cNvSpPr>
          <p:nvPr>
            <p:ph type="sldNum" sz="quarter" idx="12"/>
          </p:nvPr>
        </p:nvSpPr>
        <p:spPr/>
        <p:txBody>
          <a:bodyPr/>
          <a:lstStyle/>
          <a:p>
            <a:fld id="{3622FC1C-5701-4850-9BC5-A601E26A4A2E}" type="slidenum">
              <a:rPr lang="en-US" smtClean="0"/>
              <a:pPr/>
              <a:t>4</a:t>
            </a:fld>
            <a:endParaRPr lang="en-US" dirty="0"/>
          </a:p>
        </p:txBody>
      </p:sp>
      <p:pic>
        <p:nvPicPr>
          <p:cNvPr id="5" name="Picture 4">
            <a:extLst>
              <a:ext uri="{FF2B5EF4-FFF2-40B4-BE49-F238E27FC236}">
                <a16:creationId xmlns:a16="http://schemas.microsoft.com/office/drawing/2014/main" id="{F40721C0-9599-4EDF-BF9B-68DEF3A8EC1D}"/>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549391" y="2419631"/>
            <a:ext cx="4171950" cy="3382321"/>
          </a:xfrm>
          <a:prstGeom prst="rect">
            <a:avLst/>
          </a:prstGeom>
          <a:noFill/>
          <a:ln>
            <a:noFill/>
          </a:ln>
        </p:spPr>
      </p:pic>
      <p:sp>
        <p:nvSpPr>
          <p:cNvPr id="6" name="TextBox 5">
            <a:extLst>
              <a:ext uri="{FF2B5EF4-FFF2-40B4-BE49-F238E27FC236}">
                <a16:creationId xmlns:a16="http://schemas.microsoft.com/office/drawing/2014/main" id="{5E4356F4-A35F-455B-8173-3C188E8119DA}"/>
              </a:ext>
            </a:extLst>
          </p:cNvPr>
          <p:cNvSpPr txBox="1"/>
          <p:nvPr/>
        </p:nvSpPr>
        <p:spPr>
          <a:xfrm>
            <a:off x="5577776" y="5831627"/>
            <a:ext cx="6457949" cy="461665"/>
          </a:xfrm>
          <a:prstGeom prst="rect">
            <a:avLst/>
          </a:prstGeom>
          <a:noFill/>
        </p:spPr>
        <p:txBody>
          <a:bodyPr wrap="square" rtlCol="0">
            <a:spAutoFit/>
          </a:bodyPr>
          <a:lstStyle/>
          <a:p>
            <a:r>
              <a:rPr lang="en-US" sz="2400" b="1"/>
              <a:t>Triune Benefits of Recycling and Reuse</a:t>
            </a:r>
            <a:endParaRPr lang="en-US" sz="2400" b="1" dirty="0"/>
          </a:p>
        </p:txBody>
      </p:sp>
    </p:spTree>
    <p:extLst>
      <p:ext uri="{BB962C8B-B14F-4D97-AF65-F5344CB8AC3E}">
        <p14:creationId xmlns:p14="http://schemas.microsoft.com/office/powerpoint/2010/main" val="22260308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93D085-6E0E-463A-89B7-F5555AFDCE97}"/>
              </a:ext>
            </a:extLst>
          </p:cNvPr>
          <p:cNvSpPr>
            <a:spLocks noGrp="1"/>
          </p:cNvSpPr>
          <p:nvPr>
            <p:ph type="title"/>
          </p:nvPr>
        </p:nvSpPr>
        <p:spPr/>
        <p:txBody>
          <a:bodyPr/>
          <a:lstStyle/>
          <a:p>
            <a:r>
              <a:rPr lang="en-US" b="1"/>
              <a:t>Introduction</a:t>
            </a:r>
            <a:endParaRPr lang="en-US" b="1" dirty="0"/>
          </a:p>
        </p:txBody>
      </p:sp>
      <p:sp>
        <p:nvSpPr>
          <p:cNvPr id="4" name="Content Placeholder 3">
            <a:extLst>
              <a:ext uri="{FF2B5EF4-FFF2-40B4-BE49-F238E27FC236}">
                <a16:creationId xmlns:a16="http://schemas.microsoft.com/office/drawing/2014/main" id="{843D2168-B06E-43DB-8CC9-3FF5FC620623}"/>
              </a:ext>
            </a:extLst>
          </p:cNvPr>
          <p:cNvSpPr>
            <a:spLocks noGrp="1"/>
          </p:cNvSpPr>
          <p:nvPr>
            <p:ph idx="1"/>
          </p:nvPr>
        </p:nvSpPr>
        <p:spPr>
          <a:xfrm>
            <a:off x="297713" y="1527048"/>
            <a:ext cx="11568222" cy="4841854"/>
          </a:xfrm>
        </p:spPr>
        <p:txBody>
          <a:bodyPr>
            <a:normAutofit fontScale="70000" lnSpcReduction="20000"/>
          </a:bodyPr>
          <a:lstStyle/>
          <a:p>
            <a:pPr lvl="0">
              <a:spcBef>
                <a:spcPts val="0"/>
              </a:spcBef>
              <a:spcAft>
                <a:spcPts val="600"/>
              </a:spcAft>
              <a:buClr>
                <a:schemeClr val="tx1"/>
              </a:buClr>
            </a:pPr>
            <a:r>
              <a:rPr lang="en-US" sz="3600"/>
              <a:t>The Federal Highway Administration (FHWA) Recycled Materials Policy:</a:t>
            </a:r>
          </a:p>
          <a:p>
            <a:pPr marL="0" lvl="0" indent="0">
              <a:spcAft>
                <a:spcPts val="600"/>
              </a:spcAft>
              <a:buNone/>
            </a:pPr>
            <a:r>
              <a:rPr lang="en-US" sz="3600"/>
              <a:t>	Established in 2006.</a:t>
            </a:r>
          </a:p>
          <a:p>
            <a:pPr marL="0" lvl="0" indent="0">
              <a:spcAft>
                <a:spcPts val="600"/>
              </a:spcAft>
              <a:buNone/>
            </a:pPr>
            <a:r>
              <a:rPr lang="en-US" sz="3600"/>
              <a:t>	Recycling and Reuse offers triune benefits of engineering, economic, and 	environmental impact.</a:t>
            </a:r>
          </a:p>
          <a:p>
            <a:pPr marL="0" lvl="0" indent="0">
              <a:spcAft>
                <a:spcPts val="600"/>
              </a:spcAft>
              <a:buNone/>
            </a:pPr>
            <a:r>
              <a:rPr lang="en-US" sz="3600"/>
              <a:t>	Comparatively, (ASCE), sustainability is made up of environmental, social, 	and economic needs, collectively referred to as the “Triple Bottom Line.”</a:t>
            </a:r>
          </a:p>
          <a:p>
            <a:pPr lvl="0">
              <a:spcBef>
                <a:spcPts val="576"/>
              </a:spcBef>
              <a:spcAft>
                <a:spcPts val="600"/>
              </a:spcAft>
              <a:buClrTx/>
            </a:pPr>
            <a:r>
              <a:rPr lang="en-US" sz="3600"/>
              <a:t>In-service asphalt pavement performance affects every facet of the FHWA recycled materials policy.</a:t>
            </a:r>
          </a:p>
          <a:p>
            <a:pPr lvl="0">
              <a:spcBef>
                <a:spcPts val="576"/>
              </a:spcBef>
              <a:spcAft>
                <a:spcPts val="600"/>
              </a:spcAft>
              <a:buClrTx/>
            </a:pPr>
            <a:r>
              <a:rPr lang="en-US" sz="3600"/>
              <a:t>Federal Highway Administration (FHWA) project: “Deployment and Development of Innovative Asphalt Pavement Technologies. (DDIAPT)”</a:t>
            </a:r>
          </a:p>
          <a:p>
            <a:pPr lvl="2"/>
            <a:r>
              <a:rPr lang="en-US" sz="2700"/>
              <a:t>Resource Responsible (RR) use of Materials for Flexible Pavement  </a:t>
            </a:r>
          </a:p>
          <a:p>
            <a:pPr lvl="2"/>
            <a:r>
              <a:rPr lang="en-US" sz="2700"/>
              <a:t>Technical Report – Resource Responsible Use of Recycled Tire Rubber in Asphalt Pavements </a:t>
            </a:r>
            <a:r>
              <a:rPr lang="en-US" sz="2700">
                <a:hlinkClick r:id="rId3"/>
              </a:rPr>
              <a:t>https://scholarworks.unr.edu/handle/11714/7484</a:t>
            </a:r>
            <a:r>
              <a:rPr lang="en-US" sz="2700"/>
              <a:t> </a:t>
            </a:r>
          </a:p>
          <a:p>
            <a:pPr lvl="0"/>
            <a:endParaRPr lang="en-US"/>
          </a:p>
          <a:p>
            <a:pPr lvl="0"/>
            <a:endParaRPr lang="en-US"/>
          </a:p>
          <a:p>
            <a:pPr lvl="0"/>
            <a:endParaRPr lang="en-US"/>
          </a:p>
          <a:p>
            <a:endParaRPr lang="en-US" dirty="0"/>
          </a:p>
        </p:txBody>
      </p:sp>
      <p:sp>
        <p:nvSpPr>
          <p:cNvPr id="3" name="Slide Number Placeholder 2">
            <a:extLst>
              <a:ext uri="{FF2B5EF4-FFF2-40B4-BE49-F238E27FC236}">
                <a16:creationId xmlns:a16="http://schemas.microsoft.com/office/drawing/2014/main" id="{56C7CAA8-74F2-4749-8CCD-B8BA62C4B451}"/>
              </a:ext>
            </a:extLst>
          </p:cNvPr>
          <p:cNvSpPr>
            <a:spLocks noGrp="1"/>
          </p:cNvSpPr>
          <p:nvPr>
            <p:ph type="sldNum" sz="quarter" idx="12"/>
          </p:nvPr>
        </p:nvSpPr>
        <p:spPr/>
        <p:txBody>
          <a:bodyPr/>
          <a:lstStyle/>
          <a:p>
            <a:fld id="{3622FC1C-5701-4850-9BC5-A601E26A4A2E}" type="slidenum">
              <a:rPr lang="en-US" smtClean="0"/>
              <a:pPr/>
              <a:t>5</a:t>
            </a:fld>
            <a:endParaRPr lang="en-US" dirty="0"/>
          </a:p>
        </p:txBody>
      </p:sp>
    </p:spTree>
    <p:extLst>
      <p:ext uri="{BB962C8B-B14F-4D97-AF65-F5344CB8AC3E}">
        <p14:creationId xmlns:p14="http://schemas.microsoft.com/office/powerpoint/2010/main" val="22447674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9336D4-CC7E-1807-B9B8-7DD2073762A2}"/>
              </a:ext>
            </a:extLst>
          </p:cNvPr>
          <p:cNvSpPr>
            <a:spLocks noGrp="1"/>
          </p:cNvSpPr>
          <p:nvPr>
            <p:ph type="title"/>
          </p:nvPr>
        </p:nvSpPr>
        <p:spPr/>
        <p:txBody>
          <a:bodyPr/>
          <a:lstStyle/>
          <a:p>
            <a:r>
              <a:rPr lang="en-US" dirty="0"/>
              <a:t>Presentation Overview</a:t>
            </a:r>
          </a:p>
        </p:txBody>
      </p:sp>
      <p:sp>
        <p:nvSpPr>
          <p:cNvPr id="3" name="Content Placeholder 2">
            <a:extLst>
              <a:ext uri="{FF2B5EF4-FFF2-40B4-BE49-F238E27FC236}">
                <a16:creationId xmlns:a16="http://schemas.microsoft.com/office/drawing/2014/main" id="{5E508775-80F6-2201-7043-968CA5EAE209}"/>
              </a:ext>
            </a:extLst>
          </p:cNvPr>
          <p:cNvSpPr>
            <a:spLocks noGrp="1"/>
          </p:cNvSpPr>
          <p:nvPr>
            <p:ph idx="1"/>
          </p:nvPr>
        </p:nvSpPr>
        <p:spPr/>
        <p:txBody>
          <a:bodyPr/>
          <a:lstStyle/>
          <a:p>
            <a:r>
              <a:rPr lang="en-US" dirty="0"/>
              <a:t>Introduction</a:t>
            </a:r>
          </a:p>
          <a:p>
            <a:r>
              <a:rPr lang="en-US" sz="3200" b="1" dirty="0"/>
              <a:t>Background</a:t>
            </a:r>
          </a:p>
          <a:p>
            <a:r>
              <a:rPr lang="en-US" dirty="0"/>
              <a:t>How do we use GTR in asphalt</a:t>
            </a:r>
          </a:p>
          <a:p>
            <a:pPr lvl="1"/>
            <a:r>
              <a:rPr lang="en-US" dirty="0"/>
              <a:t>Past</a:t>
            </a:r>
          </a:p>
          <a:p>
            <a:pPr lvl="1"/>
            <a:r>
              <a:rPr lang="en-US" dirty="0"/>
              <a:t>Present</a:t>
            </a:r>
          </a:p>
          <a:p>
            <a:pPr lvl="1"/>
            <a:r>
              <a:rPr lang="en-US" dirty="0"/>
              <a:t>Future?</a:t>
            </a:r>
          </a:p>
          <a:p>
            <a:r>
              <a:rPr lang="en-US" dirty="0"/>
              <a:t>Practical considerations</a:t>
            </a:r>
          </a:p>
          <a:p>
            <a:r>
              <a:rPr lang="en-US" dirty="0"/>
              <a:t>Summary</a:t>
            </a:r>
          </a:p>
        </p:txBody>
      </p:sp>
    </p:spTree>
    <p:extLst>
      <p:ext uri="{BB962C8B-B14F-4D97-AF65-F5344CB8AC3E}">
        <p14:creationId xmlns:p14="http://schemas.microsoft.com/office/powerpoint/2010/main" val="14489815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93D085-6E0E-463A-89B7-F5555AFDCE97}"/>
              </a:ext>
            </a:extLst>
          </p:cNvPr>
          <p:cNvSpPr>
            <a:spLocks noGrp="1"/>
          </p:cNvSpPr>
          <p:nvPr>
            <p:ph type="title"/>
          </p:nvPr>
        </p:nvSpPr>
        <p:spPr>
          <a:xfrm>
            <a:off x="507999" y="1211580"/>
            <a:ext cx="3149600" cy="742950"/>
          </a:xfrm>
        </p:spPr>
        <p:txBody>
          <a:bodyPr anchor="b">
            <a:normAutofit fontScale="90000"/>
          </a:bodyPr>
          <a:lstStyle/>
          <a:p>
            <a:r>
              <a:rPr lang="en-US" sz="3600" b="1" dirty="0"/>
              <a:t>Typical Tire Components</a:t>
            </a:r>
          </a:p>
        </p:txBody>
      </p:sp>
      <p:sp>
        <p:nvSpPr>
          <p:cNvPr id="4" name="Content Placeholder 3">
            <a:extLst>
              <a:ext uri="{FF2B5EF4-FFF2-40B4-BE49-F238E27FC236}">
                <a16:creationId xmlns:a16="http://schemas.microsoft.com/office/drawing/2014/main" id="{843D2168-B06E-43DB-8CC9-3FF5FC620623}"/>
              </a:ext>
            </a:extLst>
          </p:cNvPr>
          <p:cNvSpPr>
            <a:spLocks noGrp="1"/>
          </p:cNvSpPr>
          <p:nvPr>
            <p:ph type="body" sz="half" idx="2"/>
          </p:nvPr>
        </p:nvSpPr>
        <p:spPr>
          <a:xfrm>
            <a:off x="507999" y="2083949"/>
            <a:ext cx="3149600" cy="4144963"/>
          </a:xfrm>
        </p:spPr>
        <p:txBody>
          <a:bodyPr>
            <a:normAutofit fontScale="92500"/>
          </a:bodyPr>
          <a:lstStyle/>
          <a:p>
            <a:pPr>
              <a:spcBef>
                <a:spcPts val="0"/>
              </a:spcBef>
              <a:spcAft>
                <a:spcPts val="600"/>
              </a:spcAft>
            </a:pPr>
            <a:r>
              <a:rPr lang="en-US" sz="2200" dirty="0"/>
              <a:t>Production of pneumatic tires for passenger cars, trucks, airplanes, etc. uses large quantities of polymers:</a:t>
            </a:r>
          </a:p>
          <a:p>
            <a:pPr lvl="2">
              <a:spcBef>
                <a:spcPts val="0"/>
              </a:spcBef>
              <a:spcAft>
                <a:spcPts val="600"/>
              </a:spcAft>
            </a:pPr>
            <a:r>
              <a:rPr lang="en-US" sz="2200" dirty="0">
                <a:solidFill>
                  <a:srgbClr val="FFFFFF"/>
                </a:solidFill>
              </a:rPr>
              <a:t>Natural Rubber (NR), </a:t>
            </a:r>
          </a:p>
          <a:p>
            <a:pPr lvl="2">
              <a:spcBef>
                <a:spcPts val="0"/>
              </a:spcBef>
              <a:spcAft>
                <a:spcPts val="600"/>
              </a:spcAft>
            </a:pPr>
            <a:r>
              <a:rPr lang="en-US" sz="2200" dirty="0">
                <a:solidFill>
                  <a:srgbClr val="FFFFFF"/>
                </a:solidFill>
              </a:rPr>
              <a:t>Synthetic Styrene Butadiene Rubber (SBR), </a:t>
            </a:r>
          </a:p>
          <a:p>
            <a:pPr lvl="2">
              <a:spcBef>
                <a:spcPts val="0"/>
              </a:spcBef>
              <a:spcAft>
                <a:spcPts val="600"/>
              </a:spcAft>
            </a:pPr>
            <a:r>
              <a:rPr lang="en-US" sz="2200" dirty="0">
                <a:solidFill>
                  <a:srgbClr val="FFFFFF"/>
                </a:solidFill>
              </a:rPr>
              <a:t>Ethylene Propylene Diene Monomer (EPDM) Rubber, </a:t>
            </a:r>
          </a:p>
          <a:p>
            <a:pPr lvl="2">
              <a:spcBef>
                <a:spcPts val="0"/>
              </a:spcBef>
              <a:spcAft>
                <a:spcPts val="600"/>
              </a:spcAft>
            </a:pPr>
            <a:r>
              <a:rPr lang="en-US" sz="2200" dirty="0">
                <a:solidFill>
                  <a:srgbClr val="FFFFFF"/>
                </a:solidFill>
              </a:rPr>
              <a:t>Butyl Rubber (BR)</a:t>
            </a:r>
          </a:p>
          <a:p>
            <a:pPr marL="0" indent="0">
              <a:buClr>
                <a:schemeClr val="accent2"/>
              </a:buClr>
              <a:buNone/>
            </a:pPr>
            <a:endParaRPr lang="en-US" dirty="0"/>
          </a:p>
        </p:txBody>
      </p:sp>
      <p:sp>
        <p:nvSpPr>
          <p:cNvPr id="3" name="Slide Number Placeholder 2">
            <a:extLst>
              <a:ext uri="{FF2B5EF4-FFF2-40B4-BE49-F238E27FC236}">
                <a16:creationId xmlns:a16="http://schemas.microsoft.com/office/drawing/2014/main" id="{56C7CAA8-74F2-4749-8CCD-B8BA62C4B451}"/>
              </a:ext>
            </a:extLst>
          </p:cNvPr>
          <p:cNvSpPr>
            <a:spLocks noGrp="1"/>
          </p:cNvSpPr>
          <p:nvPr>
            <p:ph type="sldNum" sz="quarter" idx="12"/>
          </p:nvPr>
        </p:nvSpPr>
        <p:spPr>
          <a:xfrm>
            <a:off x="1828800" y="312739"/>
            <a:ext cx="609600" cy="441325"/>
          </a:xfrm>
        </p:spPr>
        <p:txBody>
          <a:bodyPr anchor="ctr">
            <a:normAutofit/>
          </a:bodyPr>
          <a:lstStyle/>
          <a:p>
            <a:pPr>
              <a:spcAft>
                <a:spcPts val="600"/>
              </a:spcAft>
            </a:pPr>
            <a:fld id="{3622FC1C-5701-4850-9BC5-A601E26A4A2E}" type="slidenum">
              <a:rPr lang="en-US" smtClean="0">
                <a:solidFill>
                  <a:srgbClr val="1B587C">
                    <a:shade val="75000"/>
                  </a:srgbClr>
                </a:solidFill>
              </a:rPr>
              <a:pPr>
                <a:spcAft>
                  <a:spcPts val="600"/>
                </a:spcAft>
              </a:pPr>
              <a:t>7</a:t>
            </a:fld>
            <a:endParaRPr lang="en-US" dirty="0">
              <a:solidFill>
                <a:srgbClr val="1B587C">
                  <a:shade val="75000"/>
                </a:srgbClr>
              </a:solidFill>
            </a:endParaRPr>
          </a:p>
        </p:txBody>
      </p:sp>
      <p:graphicFrame>
        <p:nvGraphicFramePr>
          <p:cNvPr id="5" name="Table 4">
            <a:extLst>
              <a:ext uri="{FF2B5EF4-FFF2-40B4-BE49-F238E27FC236}">
                <a16:creationId xmlns:a16="http://schemas.microsoft.com/office/drawing/2014/main" id="{7080CCBE-611D-40ED-B349-88ECED30861E}"/>
              </a:ext>
            </a:extLst>
          </p:cNvPr>
          <p:cNvGraphicFramePr>
            <a:graphicFrameLocks noGrp="1"/>
          </p:cNvGraphicFramePr>
          <p:nvPr/>
        </p:nvGraphicFramePr>
        <p:xfrm>
          <a:off x="4165600" y="1297952"/>
          <a:ext cx="7518401" cy="3845480"/>
        </p:xfrm>
        <a:graphic>
          <a:graphicData uri="http://schemas.openxmlformats.org/drawingml/2006/table">
            <a:tbl>
              <a:tblPr firstRow="1" firstCol="1" bandRow="1">
                <a:tableStyleId>{3B4B98B0-60AC-42C2-AFA5-B58CD77FA1E5}</a:tableStyleId>
              </a:tblPr>
              <a:tblGrid>
                <a:gridCol w="4078744">
                  <a:extLst>
                    <a:ext uri="{9D8B030D-6E8A-4147-A177-3AD203B41FA5}">
                      <a16:colId xmlns:a16="http://schemas.microsoft.com/office/drawing/2014/main" val="2665708151"/>
                    </a:ext>
                  </a:extLst>
                </a:gridCol>
                <a:gridCol w="3439657">
                  <a:extLst>
                    <a:ext uri="{9D8B030D-6E8A-4147-A177-3AD203B41FA5}">
                      <a16:colId xmlns:a16="http://schemas.microsoft.com/office/drawing/2014/main" val="2620654446"/>
                    </a:ext>
                  </a:extLst>
                </a:gridCol>
              </a:tblGrid>
              <a:tr h="558745">
                <a:tc>
                  <a:txBody>
                    <a:bodyPr/>
                    <a:lstStyle/>
                    <a:p>
                      <a:pPr marL="0" marR="0" algn="ctr">
                        <a:spcBef>
                          <a:spcPts val="0"/>
                        </a:spcBef>
                        <a:spcAft>
                          <a:spcPts val="0"/>
                        </a:spcAft>
                      </a:pPr>
                      <a:r>
                        <a:rPr lang="en-US" sz="3200" dirty="0">
                          <a:effectLst/>
                        </a:rPr>
                        <a:t>Component</a:t>
                      </a:r>
                      <a:endParaRPr lang="en-US" sz="3200" dirty="0">
                        <a:effectLst/>
                        <a:latin typeface="Times New Roman" panose="02020603050405020304" pitchFamily="18" charset="0"/>
                        <a:ea typeface="SimSun" panose="02010600030101010101" pitchFamily="2" charset="-122"/>
                      </a:endParaRPr>
                    </a:p>
                  </a:txBody>
                  <a:tcPr marL="123252" marR="123252" marT="0" marB="0"/>
                </a:tc>
                <a:tc>
                  <a:txBody>
                    <a:bodyPr/>
                    <a:lstStyle/>
                    <a:p>
                      <a:pPr marL="0" marR="0" algn="ctr">
                        <a:spcBef>
                          <a:spcPts val="0"/>
                        </a:spcBef>
                        <a:spcAft>
                          <a:spcPts val="0"/>
                        </a:spcAft>
                      </a:pPr>
                      <a:r>
                        <a:rPr lang="en-US" sz="3200" dirty="0">
                          <a:effectLst/>
                        </a:rPr>
                        <a:t>Typical Range</a:t>
                      </a:r>
                      <a:endParaRPr lang="en-US" sz="3200" dirty="0">
                        <a:effectLst/>
                        <a:latin typeface="Times New Roman" panose="02020603050405020304" pitchFamily="18" charset="0"/>
                        <a:ea typeface="SimSun" panose="02010600030101010101" pitchFamily="2" charset="-122"/>
                      </a:endParaRPr>
                    </a:p>
                  </a:txBody>
                  <a:tcPr marL="123252" marR="123252" marT="0" marB="0"/>
                </a:tc>
                <a:extLst>
                  <a:ext uri="{0D108BD9-81ED-4DB2-BD59-A6C34878D82A}">
                    <a16:rowId xmlns:a16="http://schemas.microsoft.com/office/drawing/2014/main" val="3164611076"/>
                  </a:ext>
                </a:extLst>
              </a:tr>
              <a:tr h="558745">
                <a:tc>
                  <a:txBody>
                    <a:bodyPr/>
                    <a:lstStyle/>
                    <a:p>
                      <a:pPr marL="0" marR="0">
                        <a:spcBef>
                          <a:spcPts val="0"/>
                        </a:spcBef>
                        <a:spcAft>
                          <a:spcPts val="0"/>
                        </a:spcAft>
                      </a:pPr>
                      <a:r>
                        <a:rPr lang="en-US" sz="3200" dirty="0">
                          <a:effectLst/>
                        </a:rPr>
                        <a:t>Natural rubber (NR)</a:t>
                      </a:r>
                      <a:endParaRPr lang="en-US" sz="3200" dirty="0">
                        <a:effectLst/>
                        <a:latin typeface="Times New Roman" panose="02020603050405020304" pitchFamily="18" charset="0"/>
                        <a:ea typeface="SimSun" panose="02010600030101010101" pitchFamily="2" charset="-122"/>
                      </a:endParaRPr>
                    </a:p>
                  </a:txBody>
                  <a:tcPr marL="123252" marR="123252" marT="0" marB="0"/>
                </a:tc>
                <a:tc>
                  <a:txBody>
                    <a:bodyPr/>
                    <a:lstStyle/>
                    <a:p>
                      <a:pPr marL="0" marR="0">
                        <a:spcBef>
                          <a:spcPts val="0"/>
                        </a:spcBef>
                        <a:spcAft>
                          <a:spcPts val="0"/>
                        </a:spcAft>
                      </a:pPr>
                      <a:r>
                        <a:rPr lang="en-US" sz="3200" dirty="0">
                          <a:effectLst/>
                        </a:rPr>
                        <a:t>14 to 27 percent</a:t>
                      </a:r>
                      <a:endParaRPr lang="en-US" sz="3200" dirty="0">
                        <a:effectLst/>
                        <a:latin typeface="Times New Roman" panose="02020603050405020304" pitchFamily="18" charset="0"/>
                        <a:ea typeface="SimSun" panose="02010600030101010101" pitchFamily="2" charset="-122"/>
                      </a:endParaRPr>
                    </a:p>
                  </a:txBody>
                  <a:tcPr marL="123252" marR="123252" marT="0" marB="0"/>
                </a:tc>
                <a:extLst>
                  <a:ext uri="{0D108BD9-81ED-4DB2-BD59-A6C34878D82A}">
                    <a16:rowId xmlns:a16="http://schemas.microsoft.com/office/drawing/2014/main" val="1199186339"/>
                  </a:ext>
                </a:extLst>
              </a:tr>
              <a:tr h="558745">
                <a:tc>
                  <a:txBody>
                    <a:bodyPr/>
                    <a:lstStyle/>
                    <a:p>
                      <a:pPr marL="0" marR="0">
                        <a:spcBef>
                          <a:spcPts val="0"/>
                        </a:spcBef>
                        <a:spcAft>
                          <a:spcPts val="0"/>
                        </a:spcAft>
                      </a:pPr>
                      <a:r>
                        <a:rPr lang="en-US" sz="3200" dirty="0">
                          <a:effectLst/>
                        </a:rPr>
                        <a:t>Synthetic rubber</a:t>
                      </a:r>
                      <a:endParaRPr lang="en-US" sz="3200" dirty="0">
                        <a:effectLst/>
                        <a:latin typeface="Times New Roman" panose="02020603050405020304" pitchFamily="18" charset="0"/>
                        <a:ea typeface="SimSun" panose="02010600030101010101" pitchFamily="2" charset="-122"/>
                      </a:endParaRPr>
                    </a:p>
                  </a:txBody>
                  <a:tcPr marL="123252" marR="123252" marT="0" marB="0"/>
                </a:tc>
                <a:tc>
                  <a:txBody>
                    <a:bodyPr/>
                    <a:lstStyle/>
                    <a:p>
                      <a:pPr marL="0" marR="0">
                        <a:spcBef>
                          <a:spcPts val="0"/>
                        </a:spcBef>
                        <a:spcAft>
                          <a:spcPts val="0"/>
                        </a:spcAft>
                      </a:pPr>
                      <a:r>
                        <a:rPr lang="en-US" sz="3200" dirty="0">
                          <a:effectLst/>
                        </a:rPr>
                        <a:t>14 to 27 percent</a:t>
                      </a:r>
                      <a:endParaRPr lang="en-US" sz="3200" dirty="0">
                        <a:effectLst/>
                        <a:latin typeface="Times New Roman" panose="02020603050405020304" pitchFamily="18" charset="0"/>
                        <a:ea typeface="SimSun" panose="02010600030101010101" pitchFamily="2" charset="-122"/>
                      </a:endParaRPr>
                    </a:p>
                  </a:txBody>
                  <a:tcPr marL="123252" marR="123252" marT="0" marB="0"/>
                </a:tc>
                <a:extLst>
                  <a:ext uri="{0D108BD9-81ED-4DB2-BD59-A6C34878D82A}">
                    <a16:rowId xmlns:a16="http://schemas.microsoft.com/office/drawing/2014/main" val="2466737760"/>
                  </a:ext>
                </a:extLst>
              </a:tr>
              <a:tr h="558745">
                <a:tc>
                  <a:txBody>
                    <a:bodyPr/>
                    <a:lstStyle/>
                    <a:p>
                      <a:pPr marL="0" marR="0">
                        <a:spcBef>
                          <a:spcPts val="0"/>
                        </a:spcBef>
                        <a:spcAft>
                          <a:spcPts val="0"/>
                        </a:spcAft>
                      </a:pPr>
                      <a:r>
                        <a:rPr lang="en-US" sz="3200" dirty="0">
                          <a:effectLst/>
                        </a:rPr>
                        <a:t>Carbon black</a:t>
                      </a:r>
                      <a:endParaRPr lang="en-US" sz="3200" dirty="0">
                        <a:effectLst/>
                        <a:latin typeface="Times New Roman" panose="02020603050405020304" pitchFamily="18" charset="0"/>
                        <a:ea typeface="SimSun" panose="02010600030101010101" pitchFamily="2" charset="-122"/>
                      </a:endParaRPr>
                    </a:p>
                  </a:txBody>
                  <a:tcPr marL="123252" marR="123252" marT="0" marB="0"/>
                </a:tc>
                <a:tc>
                  <a:txBody>
                    <a:bodyPr/>
                    <a:lstStyle/>
                    <a:p>
                      <a:pPr marL="0" marR="0">
                        <a:spcBef>
                          <a:spcPts val="0"/>
                        </a:spcBef>
                        <a:spcAft>
                          <a:spcPts val="0"/>
                        </a:spcAft>
                      </a:pPr>
                      <a:r>
                        <a:rPr lang="en-US" sz="3200" dirty="0">
                          <a:effectLst/>
                        </a:rPr>
                        <a:t>28 percent</a:t>
                      </a:r>
                      <a:endParaRPr lang="en-US" sz="3200" dirty="0">
                        <a:effectLst/>
                        <a:latin typeface="Times New Roman" panose="02020603050405020304" pitchFamily="18" charset="0"/>
                        <a:ea typeface="SimSun" panose="02010600030101010101" pitchFamily="2" charset="-122"/>
                      </a:endParaRPr>
                    </a:p>
                  </a:txBody>
                  <a:tcPr marL="123252" marR="123252" marT="0" marB="0"/>
                </a:tc>
                <a:extLst>
                  <a:ext uri="{0D108BD9-81ED-4DB2-BD59-A6C34878D82A}">
                    <a16:rowId xmlns:a16="http://schemas.microsoft.com/office/drawing/2014/main" val="203390377"/>
                  </a:ext>
                </a:extLst>
              </a:tr>
              <a:tr h="558745">
                <a:tc>
                  <a:txBody>
                    <a:bodyPr/>
                    <a:lstStyle/>
                    <a:p>
                      <a:pPr marL="0" marR="0">
                        <a:spcBef>
                          <a:spcPts val="0"/>
                        </a:spcBef>
                        <a:spcAft>
                          <a:spcPts val="0"/>
                        </a:spcAft>
                      </a:pPr>
                      <a:r>
                        <a:rPr lang="en-US" sz="3200" dirty="0">
                          <a:effectLst/>
                        </a:rPr>
                        <a:t>Steel, fabric</a:t>
                      </a:r>
                      <a:endParaRPr lang="en-US" sz="3200" dirty="0">
                        <a:effectLst/>
                        <a:latin typeface="Times New Roman" panose="02020603050405020304" pitchFamily="18" charset="0"/>
                        <a:ea typeface="SimSun" panose="02010600030101010101" pitchFamily="2" charset="-122"/>
                      </a:endParaRPr>
                    </a:p>
                  </a:txBody>
                  <a:tcPr marL="123252" marR="123252" marT="0" marB="0"/>
                </a:tc>
                <a:tc>
                  <a:txBody>
                    <a:bodyPr/>
                    <a:lstStyle/>
                    <a:p>
                      <a:pPr marL="0" marR="0">
                        <a:spcBef>
                          <a:spcPts val="0"/>
                        </a:spcBef>
                        <a:spcAft>
                          <a:spcPts val="0"/>
                        </a:spcAft>
                      </a:pPr>
                      <a:r>
                        <a:rPr lang="en-US" sz="3200" dirty="0">
                          <a:effectLst/>
                        </a:rPr>
                        <a:t>14 to 15 percent</a:t>
                      </a:r>
                      <a:endParaRPr lang="en-US" sz="3200" dirty="0">
                        <a:effectLst/>
                        <a:latin typeface="Times New Roman" panose="02020603050405020304" pitchFamily="18" charset="0"/>
                        <a:ea typeface="SimSun" panose="02010600030101010101" pitchFamily="2" charset="-122"/>
                      </a:endParaRPr>
                    </a:p>
                  </a:txBody>
                  <a:tcPr marL="123252" marR="123252" marT="0" marB="0"/>
                </a:tc>
                <a:extLst>
                  <a:ext uri="{0D108BD9-81ED-4DB2-BD59-A6C34878D82A}">
                    <a16:rowId xmlns:a16="http://schemas.microsoft.com/office/drawing/2014/main" val="1742222106"/>
                  </a:ext>
                </a:extLst>
              </a:tr>
              <a:tr h="1051755">
                <a:tc>
                  <a:txBody>
                    <a:bodyPr/>
                    <a:lstStyle/>
                    <a:p>
                      <a:pPr marL="0" marR="0">
                        <a:spcBef>
                          <a:spcPts val="0"/>
                        </a:spcBef>
                        <a:spcAft>
                          <a:spcPts val="0"/>
                        </a:spcAft>
                      </a:pPr>
                      <a:r>
                        <a:rPr lang="en-US" sz="3200" dirty="0">
                          <a:effectLst/>
                        </a:rPr>
                        <a:t>Processing oils and additives</a:t>
                      </a:r>
                      <a:endParaRPr lang="en-US" sz="3200" dirty="0">
                        <a:effectLst/>
                        <a:latin typeface="Times New Roman" panose="02020603050405020304" pitchFamily="18" charset="0"/>
                        <a:ea typeface="SimSun" panose="02010600030101010101" pitchFamily="2" charset="-122"/>
                      </a:endParaRPr>
                    </a:p>
                  </a:txBody>
                  <a:tcPr marL="123252" marR="123252" marT="0" marB="0"/>
                </a:tc>
                <a:tc>
                  <a:txBody>
                    <a:bodyPr/>
                    <a:lstStyle/>
                    <a:p>
                      <a:pPr marL="0" marR="0">
                        <a:spcBef>
                          <a:spcPts val="0"/>
                        </a:spcBef>
                        <a:spcAft>
                          <a:spcPts val="0"/>
                        </a:spcAft>
                      </a:pPr>
                      <a:r>
                        <a:rPr lang="en-US" sz="3200" dirty="0">
                          <a:effectLst/>
                        </a:rPr>
                        <a:t>16 to 17 percent</a:t>
                      </a:r>
                      <a:endParaRPr lang="en-US" sz="3200" dirty="0">
                        <a:effectLst/>
                        <a:latin typeface="Times New Roman" panose="02020603050405020304" pitchFamily="18" charset="0"/>
                        <a:ea typeface="SimSun" panose="02010600030101010101" pitchFamily="2" charset="-122"/>
                      </a:endParaRPr>
                    </a:p>
                  </a:txBody>
                  <a:tcPr marL="123252" marR="123252" marT="0" marB="0"/>
                </a:tc>
                <a:extLst>
                  <a:ext uri="{0D108BD9-81ED-4DB2-BD59-A6C34878D82A}">
                    <a16:rowId xmlns:a16="http://schemas.microsoft.com/office/drawing/2014/main" val="884400528"/>
                  </a:ext>
                </a:extLst>
              </a:tr>
            </a:tbl>
          </a:graphicData>
        </a:graphic>
      </p:graphicFrame>
      <p:sp>
        <p:nvSpPr>
          <p:cNvPr id="7" name="TextBox 6">
            <a:extLst>
              <a:ext uri="{FF2B5EF4-FFF2-40B4-BE49-F238E27FC236}">
                <a16:creationId xmlns:a16="http://schemas.microsoft.com/office/drawing/2014/main" id="{B5BD53D4-9BE4-4A15-9DE9-EA4B1F60370C}"/>
              </a:ext>
            </a:extLst>
          </p:cNvPr>
          <p:cNvSpPr txBox="1"/>
          <p:nvPr/>
        </p:nvSpPr>
        <p:spPr>
          <a:xfrm>
            <a:off x="10081260" y="5733850"/>
            <a:ext cx="1748790" cy="369332"/>
          </a:xfrm>
          <a:prstGeom prst="rect">
            <a:avLst/>
          </a:prstGeom>
          <a:noFill/>
        </p:spPr>
        <p:txBody>
          <a:bodyPr wrap="square" rtlCol="0">
            <a:spAutoFit/>
          </a:bodyPr>
          <a:lstStyle/>
          <a:p>
            <a:r>
              <a:rPr lang="en-US" dirty="0"/>
              <a:t>Source PTSi</a:t>
            </a:r>
          </a:p>
        </p:txBody>
      </p:sp>
    </p:spTree>
    <p:extLst>
      <p:ext uri="{BB962C8B-B14F-4D97-AF65-F5344CB8AC3E}">
        <p14:creationId xmlns:p14="http://schemas.microsoft.com/office/powerpoint/2010/main" val="36340545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93D085-6E0E-463A-89B7-F5555AFDCE97}"/>
              </a:ext>
            </a:extLst>
          </p:cNvPr>
          <p:cNvSpPr>
            <a:spLocks noGrp="1"/>
          </p:cNvSpPr>
          <p:nvPr>
            <p:ph type="title"/>
          </p:nvPr>
        </p:nvSpPr>
        <p:spPr/>
        <p:txBody>
          <a:bodyPr/>
          <a:lstStyle/>
          <a:p>
            <a:r>
              <a:rPr lang="en-US" b="1" dirty="0"/>
              <a:t>Waste Tire Issue</a:t>
            </a:r>
          </a:p>
        </p:txBody>
      </p:sp>
      <p:sp>
        <p:nvSpPr>
          <p:cNvPr id="4" name="Content Placeholder 3">
            <a:extLst>
              <a:ext uri="{FF2B5EF4-FFF2-40B4-BE49-F238E27FC236}">
                <a16:creationId xmlns:a16="http://schemas.microsoft.com/office/drawing/2014/main" id="{843D2168-B06E-43DB-8CC9-3FF5FC620623}"/>
              </a:ext>
            </a:extLst>
          </p:cNvPr>
          <p:cNvSpPr>
            <a:spLocks noGrp="1"/>
          </p:cNvSpPr>
          <p:nvPr>
            <p:ph idx="1"/>
          </p:nvPr>
        </p:nvSpPr>
        <p:spPr>
          <a:xfrm>
            <a:off x="489204" y="2057400"/>
            <a:ext cx="11205464" cy="4572000"/>
          </a:xfrm>
        </p:spPr>
        <p:txBody>
          <a:bodyPr>
            <a:normAutofit/>
          </a:bodyPr>
          <a:lstStyle/>
          <a:p>
            <a:pPr>
              <a:spcBef>
                <a:spcPts val="0"/>
              </a:spcBef>
              <a:spcAft>
                <a:spcPts val="600"/>
              </a:spcAft>
              <a:buClrTx/>
            </a:pPr>
            <a:r>
              <a:rPr lang="en-US" dirty="0"/>
              <a:t>At the end of serviceable life, discarded waste tires contain as much as 99% of the total rubber used in tire construction.</a:t>
            </a:r>
          </a:p>
          <a:p>
            <a:pPr>
              <a:spcBef>
                <a:spcPts val="0"/>
              </a:spcBef>
              <a:spcAft>
                <a:spcPts val="600"/>
              </a:spcAft>
              <a:buClrTx/>
            </a:pPr>
            <a:r>
              <a:rPr lang="en-US" dirty="0"/>
              <a:t>Environmental concern as polymeric materials do not decompose easily.</a:t>
            </a:r>
          </a:p>
          <a:p>
            <a:pPr>
              <a:spcBef>
                <a:spcPts val="0"/>
              </a:spcBef>
              <a:spcAft>
                <a:spcPts val="600"/>
              </a:spcAft>
              <a:buClrTx/>
            </a:pPr>
            <a:r>
              <a:rPr lang="en-US" dirty="0"/>
              <a:t>Two major challenges:</a:t>
            </a:r>
          </a:p>
          <a:p>
            <a:pPr lvl="1">
              <a:spcBef>
                <a:spcPts val="0"/>
              </a:spcBef>
              <a:spcAft>
                <a:spcPts val="600"/>
              </a:spcAft>
              <a:buClrTx/>
            </a:pPr>
            <a:r>
              <a:rPr lang="en-US" sz="2800" dirty="0"/>
              <a:t>Waste of valuable rubber,</a:t>
            </a:r>
          </a:p>
          <a:p>
            <a:pPr lvl="1">
              <a:spcBef>
                <a:spcPts val="0"/>
              </a:spcBef>
              <a:spcAft>
                <a:spcPts val="600"/>
              </a:spcAft>
              <a:buClrTx/>
            </a:pPr>
            <a:r>
              <a:rPr lang="en-US" sz="2800" dirty="0"/>
              <a:t>Environmental pollution due to disposal of waste tires.</a:t>
            </a:r>
          </a:p>
          <a:p>
            <a:pPr marL="514350" indent="-514350">
              <a:buClr>
                <a:schemeClr val="accent2"/>
              </a:buClr>
              <a:buFont typeface="+mj-lt"/>
              <a:buAutoNum type="arabicPeriod"/>
            </a:pPr>
            <a:endParaRPr lang="en-US" dirty="0"/>
          </a:p>
        </p:txBody>
      </p:sp>
      <p:sp>
        <p:nvSpPr>
          <p:cNvPr id="3" name="Slide Number Placeholder 2">
            <a:extLst>
              <a:ext uri="{FF2B5EF4-FFF2-40B4-BE49-F238E27FC236}">
                <a16:creationId xmlns:a16="http://schemas.microsoft.com/office/drawing/2014/main" id="{56C7CAA8-74F2-4749-8CCD-B8BA62C4B451}"/>
              </a:ext>
            </a:extLst>
          </p:cNvPr>
          <p:cNvSpPr>
            <a:spLocks noGrp="1"/>
          </p:cNvSpPr>
          <p:nvPr>
            <p:ph type="sldNum" sz="quarter" idx="12"/>
          </p:nvPr>
        </p:nvSpPr>
        <p:spPr/>
        <p:txBody>
          <a:bodyPr/>
          <a:lstStyle/>
          <a:p>
            <a:fld id="{3622FC1C-5701-4850-9BC5-A601E26A4A2E}" type="slidenum">
              <a:rPr lang="en-US" smtClean="0">
                <a:solidFill>
                  <a:srgbClr val="1B587C">
                    <a:shade val="75000"/>
                  </a:srgbClr>
                </a:solidFill>
              </a:rPr>
              <a:pPr/>
              <a:t>8</a:t>
            </a:fld>
            <a:endParaRPr lang="en-US" dirty="0">
              <a:solidFill>
                <a:srgbClr val="1B587C">
                  <a:shade val="75000"/>
                </a:srgbClr>
              </a:solidFill>
            </a:endParaRPr>
          </a:p>
        </p:txBody>
      </p:sp>
    </p:spTree>
    <p:extLst>
      <p:ext uri="{BB962C8B-B14F-4D97-AF65-F5344CB8AC3E}">
        <p14:creationId xmlns:p14="http://schemas.microsoft.com/office/powerpoint/2010/main" val="40851939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93D085-6E0E-463A-89B7-F5555AFDCE97}"/>
              </a:ext>
            </a:extLst>
          </p:cNvPr>
          <p:cNvSpPr>
            <a:spLocks noGrp="1"/>
          </p:cNvSpPr>
          <p:nvPr>
            <p:ph type="title"/>
          </p:nvPr>
        </p:nvSpPr>
        <p:spPr>
          <a:xfrm>
            <a:off x="402336" y="228600"/>
            <a:ext cx="11379200" cy="758952"/>
          </a:xfrm>
        </p:spPr>
        <p:txBody>
          <a:bodyPr anchor="b">
            <a:normAutofit/>
          </a:bodyPr>
          <a:lstStyle/>
          <a:p>
            <a:r>
              <a:rPr lang="en-US" b="1" dirty="0"/>
              <a:t>Waste Tire Issue</a:t>
            </a:r>
          </a:p>
        </p:txBody>
      </p:sp>
      <p:sp>
        <p:nvSpPr>
          <p:cNvPr id="3" name="Slide Number Placeholder 2">
            <a:extLst>
              <a:ext uri="{FF2B5EF4-FFF2-40B4-BE49-F238E27FC236}">
                <a16:creationId xmlns:a16="http://schemas.microsoft.com/office/drawing/2014/main" id="{56C7CAA8-74F2-4749-8CCD-B8BA62C4B451}"/>
              </a:ext>
            </a:extLst>
          </p:cNvPr>
          <p:cNvSpPr>
            <a:spLocks noGrp="1"/>
          </p:cNvSpPr>
          <p:nvPr>
            <p:ph type="sldNum" sz="quarter" idx="12"/>
          </p:nvPr>
        </p:nvSpPr>
        <p:spPr>
          <a:xfrm>
            <a:off x="5815584" y="1026373"/>
            <a:ext cx="609600" cy="441325"/>
          </a:xfrm>
        </p:spPr>
        <p:txBody>
          <a:bodyPr anchor="ctr">
            <a:normAutofit/>
          </a:bodyPr>
          <a:lstStyle/>
          <a:p>
            <a:pPr>
              <a:spcAft>
                <a:spcPts val="600"/>
              </a:spcAft>
            </a:pPr>
            <a:fld id="{3622FC1C-5701-4850-9BC5-A601E26A4A2E}" type="slidenum">
              <a:rPr lang="en-US" smtClean="0">
                <a:solidFill>
                  <a:srgbClr val="1B587C">
                    <a:shade val="75000"/>
                  </a:srgbClr>
                </a:solidFill>
              </a:rPr>
              <a:pPr>
                <a:spcAft>
                  <a:spcPts val="600"/>
                </a:spcAft>
              </a:pPr>
              <a:t>9</a:t>
            </a:fld>
            <a:endParaRPr lang="en-US" dirty="0">
              <a:solidFill>
                <a:srgbClr val="1B587C">
                  <a:shade val="75000"/>
                </a:srgbClr>
              </a:solidFill>
            </a:endParaRPr>
          </a:p>
        </p:txBody>
      </p:sp>
      <p:graphicFrame>
        <p:nvGraphicFramePr>
          <p:cNvPr id="7" name="Table 6">
            <a:extLst>
              <a:ext uri="{FF2B5EF4-FFF2-40B4-BE49-F238E27FC236}">
                <a16:creationId xmlns:a16="http://schemas.microsoft.com/office/drawing/2014/main" id="{7E4B3D51-59E0-4B9B-90C5-C5D1C4FAEC6E}"/>
              </a:ext>
            </a:extLst>
          </p:cNvPr>
          <p:cNvGraphicFramePr>
            <a:graphicFrameLocks noGrp="1"/>
          </p:cNvGraphicFramePr>
          <p:nvPr/>
        </p:nvGraphicFramePr>
        <p:xfrm>
          <a:off x="912323" y="1527048"/>
          <a:ext cx="10318587" cy="4572004"/>
        </p:xfrm>
        <a:graphic>
          <a:graphicData uri="http://schemas.openxmlformats.org/drawingml/2006/table">
            <a:tbl>
              <a:tblPr firstRow="1" firstCol="1" bandRow="1">
                <a:tableStyleId>{9D7B26C5-4107-4FEC-AEDC-1716B250A1EF}</a:tableStyleId>
              </a:tblPr>
              <a:tblGrid>
                <a:gridCol w="4682293">
                  <a:extLst>
                    <a:ext uri="{9D8B030D-6E8A-4147-A177-3AD203B41FA5}">
                      <a16:colId xmlns:a16="http://schemas.microsoft.com/office/drawing/2014/main" val="1331471492"/>
                    </a:ext>
                  </a:extLst>
                </a:gridCol>
                <a:gridCol w="1903917">
                  <a:extLst>
                    <a:ext uri="{9D8B030D-6E8A-4147-A177-3AD203B41FA5}">
                      <a16:colId xmlns:a16="http://schemas.microsoft.com/office/drawing/2014/main" val="2926405612"/>
                    </a:ext>
                  </a:extLst>
                </a:gridCol>
                <a:gridCol w="1716035">
                  <a:extLst>
                    <a:ext uri="{9D8B030D-6E8A-4147-A177-3AD203B41FA5}">
                      <a16:colId xmlns:a16="http://schemas.microsoft.com/office/drawing/2014/main" val="13191848"/>
                    </a:ext>
                  </a:extLst>
                </a:gridCol>
                <a:gridCol w="2016342">
                  <a:extLst>
                    <a:ext uri="{9D8B030D-6E8A-4147-A177-3AD203B41FA5}">
                      <a16:colId xmlns:a16="http://schemas.microsoft.com/office/drawing/2014/main" val="316977018"/>
                    </a:ext>
                  </a:extLst>
                </a:gridCol>
              </a:tblGrid>
              <a:tr h="239263">
                <a:tc>
                  <a:txBody>
                    <a:bodyPr/>
                    <a:lstStyle/>
                    <a:p>
                      <a:pPr marL="0" marR="0" algn="ctr">
                        <a:spcBef>
                          <a:spcPts val="0"/>
                        </a:spcBef>
                        <a:spcAft>
                          <a:spcPts val="0"/>
                        </a:spcAft>
                      </a:pPr>
                      <a:r>
                        <a:rPr lang="en-US" sz="1400" dirty="0">
                          <a:effectLst/>
                        </a:rPr>
                        <a:t>Market or Disposition</a:t>
                      </a:r>
                      <a:endParaRPr lang="en-US" sz="1400" dirty="0">
                        <a:effectLst/>
                        <a:latin typeface="Times New Roman" panose="02020603050405020304" pitchFamily="18" charset="0"/>
                        <a:ea typeface="SimSun" panose="02010600030101010101" pitchFamily="2" charset="-122"/>
                      </a:endParaRPr>
                    </a:p>
                  </a:txBody>
                  <a:tcPr marL="58515" marR="58515" marT="0" marB="0"/>
                </a:tc>
                <a:tc>
                  <a:txBody>
                    <a:bodyPr/>
                    <a:lstStyle/>
                    <a:p>
                      <a:pPr marL="0" marR="0" algn="ctr">
                        <a:spcBef>
                          <a:spcPts val="0"/>
                        </a:spcBef>
                        <a:spcAft>
                          <a:spcPts val="0"/>
                        </a:spcAft>
                      </a:pPr>
                      <a:r>
                        <a:rPr lang="en-US" sz="1400" dirty="0">
                          <a:effectLst/>
                        </a:rPr>
                        <a:t>Thousands of Tons</a:t>
                      </a:r>
                      <a:endParaRPr lang="en-US" sz="1400" dirty="0">
                        <a:effectLst/>
                        <a:latin typeface="Times New Roman" panose="02020603050405020304" pitchFamily="18" charset="0"/>
                        <a:ea typeface="SimSun" panose="02010600030101010101" pitchFamily="2" charset="-122"/>
                      </a:endParaRPr>
                    </a:p>
                  </a:txBody>
                  <a:tcPr marL="58515" marR="58515" marT="0" marB="0"/>
                </a:tc>
                <a:tc>
                  <a:txBody>
                    <a:bodyPr/>
                    <a:lstStyle/>
                    <a:p>
                      <a:pPr marL="0" marR="0" algn="ctr">
                        <a:spcBef>
                          <a:spcPts val="0"/>
                        </a:spcBef>
                        <a:spcAft>
                          <a:spcPts val="0"/>
                        </a:spcAft>
                      </a:pPr>
                      <a:r>
                        <a:rPr lang="en-US" sz="1400" dirty="0">
                          <a:effectLst/>
                        </a:rPr>
                        <a:t>Millions of Tires</a:t>
                      </a:r>
                      <a:endParaRPr lang="en-US" sz="1400" dirty="0">
                        <a:effectLst/>
                        <a:latin typeface="Times New Roman" panose="02020603050405020304" pitchFamily="18" charset="0"/>
                        <a:ea typeface="SimSun" panose="02010600030101010101" pitchFamily="2" charset="-122"/>
                      </a:endParaRPr>
                    </a:p>
                  </a:txBody>
                  <a:tcPr marL="58515" marR="58515" marT="0" marB="0"/>
                </a:tc>
                <a:tc>
                  <a:txBody>
                    <a:bodyPr/>
                    <a:lstStyle/>
                    <a:p>
                      <a:pPr marL="0" marR="0" algn="ctr">
                        <a:spcBef>
                          <a:spcPts val="0"/>
                        </a:spcBef>
                        <a:spcAft>
                          <a:spcPts val="0"/>
                        </a:spcAft>
                      </a:pPr>
                      <a:r>
                        <a:rPr lang="en-US" sz="1400" dirty="0">
                          <a:effectLst/>
                        </a:rPr>
                        <a:t>% of Total to Market</a:t>
                      </a:r>
                      <a:endParaRPr lang="en-US" sz="1400" dirty="0">
                        <a:effectLst/>
                        <a:latin typeface="Times New Roman" panose="02020603050405020304" pitchFamily="18" charset="0"/>
                        <a:ea typeface="SimSun" panose="02010600030101010101" pitchFamily="2" charset="-122"/>
                      </a:endParaRPr>
                    </a:p>
                  </a:txBody>
                  <a:tcPr marL="58515" marR="58515" marT="0" marB="0"/>
                </a:tc>
                <a:extLst>
                  <a:ext uri="{0D108BD9-81ED-4DB2-BD59-A6C34878D82A}">
                    <a16:rowId xmlns:a16="http://schemas.microsoft.com/office/drawing/2014/main" val="3608377609"/>
                  </a:ext>
                </a:extLst>
              </a:tr>
              <a:tr h="239263">
                <a:tc>
                  <a:txBody>
                    <a:bodyPr/>
                    <a:lstStyle/>
                    <a:p>
                      <a:pPr marL="0" marR="0">
                        <a:spcBef>
                          <a:spcPts val="0"/>
                        </a:spcBef>
                        <a:spcAft>
                          <a:spcPts val="0"/>
                        </a:spcAft>
                      </a:pPr>
                      <a:r>
                        <a:rPr lang="en-US" sz="1400" dirty="0">
                          <a:effectLst/>
                        </a:rPr>
                        <a:t>Tire-Derived Fuel (TDF)</a:t>
                      </a:r>
                      <a:endParaRPr lang="en-US" sz="1400" dirty="0">
                        <a:effectLst/>
                        <a:latin typeface="Times New Roman" panose="02020603050405020304" pitchFamily="18" charset="0"/>
                        <a:ea typeface="SimSun" panose="02010600030101010101" pitchFamily="2" charset="-122"/>
                      </a:endParaRPr>
                    </a:p>
                  </a:txBody>
                  <a:tcPr marL="58515" marR="58515" marT="0" marB="0"/>
                </a:tc>
                <a:tc>
                  <a:txBody>
                    <a:bodyPr/>
                    <a:lstStyle/>
                    <a:p>
                      <a:pPr marL="0" marR="0" algn="r">
                        <a:spcBef>
                          <a:spcPts val="0"/>
                        </a:spcBef>
                        <a:spcAft>
                          <a:spcPts val="0"/>
                        </a:spcAft>
                      </a:pPr>
                      <a:r>
                        <a:rPr lang="en-US" sz="1400" dirty="0">
                          <a:effectLst/>
                        </a:rPr>
                        <a:t>1,736.3</a:t>
                      </a:r>
                      <a:endParaRPr lang="en-US" sz="1400" dirty="0">
                        <a:effectLst/>
                        <a:latin typeface="Times New Roman" panose="02020603050405020304" pitchFamily="18" charset="0"/>
                        <a:ea typeface="SimSun" panose="02010600030101010101" pitchFamily="2" charset="-122"/>
                      </a:endParaRPr>
                    </a:p>
                  </a:txBody>
                  <a:tcPr marL="58515" marR="58515" marT="0" marB="0"/>
                </a:tc>
                <a:tc>
                  <a:txBody>
                    <a:bodyPr/>
                    <a:lstStyle/>
                    <a:p>
                      <a:pPr marL="0" marR="0" algn="r">
                        <a:spcBef>
                          <a:spcPts val="0"/>
                        </a:spcBef>
                        <a:spcAft>
                          <a:spcPts val="0"/>
                        </a:spcAft>
                      </a:pPr>
                      <a:r>
                        <a:rPr lang="en-US" sz="1400" dirty="0">
                          <a:effectLst/>
                        </a:rPr>
                        <a:t>105.9</a:t>
                      </a:r>
                      <a:endParaRPr lang="en-US" sz="1400" dirty="0">
                        <a:effectLst/>
                        <a:latin typeface="Times New Roman" panose="02020603050405020304" pitchFamily="18" charset="0"/>
                        <a:ea typeface="SimSun" panose="02010600030101010101" pitchFamily="2" charset="-122"/>
                      </a:endParaRPr>
                    </a:p>
                  </a:txBody>
                  <a:tcPr marL="58515" marR="58515" marT="0" marB="0"/>
                </a:tc>
                <a:tc>
                  <a:txBody>
                    <a:bodyPr/>
                    <a:lstStyle/>
                    <a:p>
                      <a:pPr marL="0" marR="0" algn="r">
                        <a:spcBef>
                          <a:spcPts val="0"/>
                        </a:spcBef>
                        <a:spcAft>
                          <a:spcPts val="0"/>
                        </a:spcAft>
                      </a:pPr>
                      <a:r>
                        <a:rPr lang="en-US" sz="1400" dirty="0">
                          <a:effectLst/>
                        </a:rPr>
                        <a:t>50.9</a:t>
                      </a:r>
                      <a:endParaRPr lang="en-US" sz="1400" dirty="0">
                        <a:effectLst/>
                        <a:latin typeface="Times New Roman" panose="02020603050405020304" pitchFamily="18" charset="0"/>
                        <a:ea typeface="SimSun" panose="02010600030101010101" pitchFamily="2" charset="-122"/>
                      </a:endParaRPr>
                    </a:p>
                  </a:txBody>
                  <a:tcPr marL="58515" marR="58515" marT="0" marB="0"/>
                </a:tc>
                <a:extLst>
                  <a:ext uri="{0D108BD9-81ED-4DB2-BD59-A6C34878D82A}">
                    <a16:rowId xmlns:a16="http://schemas.microsoft.com/office/drawing/2014/main" val="3132598949"/>
                  </a:ext>
                </a:extLst>
              </a:tr>
              <a:tr h="239263">
                <a:tc>
                  <a:txBody>
                    <a:bodyPr/>
                    <a:lstStyle/>
                    <a:p>
                      <a:pPr marL="213995" marR="0">
                        <a:spcBef>
                          <a:spcPts val="0"/>
                        </a:spcBef>
                        <a:spcAft>
                          <a:spcPts val="0"/>
                        </a:spcAft>
                      </a:pPr>
                      <a:r>
                        <a:rPr lang="en-US" sz="1400" b="0" dirty="0">
                          <a:effectLst/>
                        </a:rPr>
                        <a:t>Cement Kilns</a:t>
                      </a:r>
                      <a:endParaRPr lang="en-US" sz="1400" b="0" dirty="0">
                        <a:effectLst/>
                        <a:latin typeface="Times New Roman" panose="02020603050405020304" pitchFamily="18" charset="0"/>
                        <a:ea typeface="SimSun" panose="02010600030101010101" pitchFamily="2" charset="-122"/>
                      </a:endParaRPr>
                    </a:p>
                  </a:txBody>
                  <a:tcPr marL="58515" marR="58515" marT="0" marB="0"/>
                </a:tc>
                <a:tc>
                  <a:txBody>
                    <a:bodyPr/>
                    <a:lstStyle/>
                    <a:p>
                      <a:pPr marL="0" marR="0" algn="r">
                        <a:spcBef>
                          <a:spcPts val="0"/>
                        </a:spcBef>
                        <a:spcAft>
                          <a:spcPts val="0"/>
                        </a:spcAft>
                      </a:pPr>
                      <a:r>
                        <a:rPr lang="en-US" sz="1400" dirty="0">
                          <a:effectLst/>
                        </a:rPr>
                        <a:t>805.9</a:t>
                      </a:r>
                      <a:endParaRPr lang="en-US" sz="1400" dirty="0">
                        <a:effectLst/>
                        <a:latin typeface="Times New Roman" panose="02020603050405020304" pitchFamily="18" charset="0"/>
                        <a:ea typeface="SimSun" panose="02010600030101010101" pitchFamily="2" charset="-122"/>
                      </a:endParaRPr>
                    </a:p>
                  </a:txBody>
                  <a:tcPr marL="58515" marR="58515" marT="0" marB="0"/>
                </a:tc>
                <a:tc>
                  <a:txBody>
                    <a:bodyPr/>
                    <a:lstStyle/>
                    <a:p>
                      <a:pPr marL="0" marR="0" algn="r">
                        <a:spcBef>
                          <a:spcPts val="0"/>
                        </a:spcBef>
                        <a:spcAft>
                          <a:spcPts val="0"/>
                        </a:spcAft>
                      </a:pPr>
                      <a:r>
                        <a:rPr lang="en-US" sz="1400" dirty="0">
                          <a:effectLst/>
                        </a:rPr>
                        <a:t>49.2</a:t>
                      </a:r>
                      <a:endParaRPr lang="en-US" sz="1400" dirty="0">
                        <a:effectLst/>
                        <a:latin typeface="Times New Roman" panose="02020603050405020304" pitchFamily="18" charset="0"/>
                        <a:ea typeface="SimSun" panose="02010600030101010101" pitchFamily="2" charset="-122"/>
                      </a:endParaRPr>
                    </a:p>
                  </a:txBody>
                  <a:tcPr marL="58515" marR="58515" marT="0" marB="0"/>
                </a:tc>
                <a:tc>
                  <a:txBody>
                    <a:bodyPr/>
                    <a:lstStyle/>
                    <a:p>
                      <a:pPr marL="0" marR="0" algn="r">
                        <a:spcBef>
                          <a:spcPts val="0"/>
                        </a:spcBef>
                        <a:spcAft>
                          <a:spcPts val="0"/>
                        </a:spcAft>
                      </a:pPr>
                      <a:r>
                        <a:rPr lang="en-US" sz="1400" dirty="0">
                          <a:effectLst/>
                        </a:rPr>
                        <a:t>23.6</a:t>
                      </a:r>
                      <a:endParaRPr lang="en-US" sz="1400" dirty="0">
                        <a:effectLst/>
                        <a:latin typeface="Times New Roman" panose="02020603050405020304" pitchFamily="18" charset="0"/>
                        <a:ea typeface="SimSun" panose="02010600030101010101" pitchFamily="2" charset="-122"/>
                      </a:endParaRPr>
                    </a:p>
                  </a:txBody>
                  <a:tcPr marL="58515" marR="58515" marT="0" marB="0" anchor="ctr"/>
                </a:tc>
                <a:extLst>
                  <a:ext uri="{0D108BD9-81ED-4DB2-BD59-A6C34878D82A}">
                    <a16:rowId xmlns:a16="http://schemas.microsoft.com/office/drawing/2014/main" val="2540651329"/>
                  </a:ext>
                </a:extLst>
              </a:tr>
              <a:tr h="239263">
                <a:tc>
                  <a:txBody>
                    <a:bodyPr/>
                    <a:lstStyle/>
                    <a:p>
                      <a:pPr marL="213995" marR="0">
                        <a:spcBef>
                          <a:spcPts val="0"/>
                        </a:spcBef>
                        <a:spcAft>
                          <a:spcPts val="0"/>
                        </a:spcAft>
                      </a:pPr>
                      <a:r>
                        <a:rPr lang="en-US" sz="1400" b="0" dirty="0">
                          <a:effectLst/>
                        </a:rPr>
                        <a:t>Pulp &amp; Paper</a:t>
                      </a:r>
                      <a:endParaRPr lang="en-US" sz="1400" b="0" dirty="0">
                        <a:effectLst/>
                        <a:latin typeface="Times New Roman" panose="02020603050405020304" pitchFamily="18" charset="0"/>
                        <a:ea typeface="SimSun" panose="02010600030101010101" pitchFamily="2" charset="-122"/>
                      </a:endParaRPr>
                    </a:p>
                  </a:txBody>
                  <a:tcPr marL="58515" marR="58515" marT="0" marB="0"/>
                </a:tc>
                <a:tc>
                  <a:txBody>
                    <a:bodyPr/>
                    <a:lstStyle/>
                    <a:p>
                      <a:pPr marL="0" marR="0" algn="r">
                        <a:spcBef>
                          <a:spcPts val="0"/>
                        </a:spcBef>
                        <a:spcAft>
                          <a:spcPts val="0"/>
                        </a:spcAft>
                      </a:pPr>
                      <a:r>
                        <a:rPr lang="en-US" sz="1400" dirty="0">
                          <a:effectLst/>
                        </a:rPr>
                        <a:t>503.1</a:t>
                      </a:r>
                      <a:endParaRPr lang="en-US" sz="1400" dirty="0">
                        <a:effectLst/>
                        <a:latin typeface="Times New Roman" panose="02020603050405020304" pitchFamily="18" charset="0"/>
                        <a:ea typeface="SimSun" panose="02010600030101010101" pitchFamily="2" charset="-122"/>
                      </a:endParaRPr>
                    </a:p>
                  </a:txBody>
                  <a:tcPr marL="58515" marR="58515" marT="0" marB="0"/>
                </a:tc>
                <a:tc>
                  <a:txBody>
                    <a:bodyPr/>
                    <a:lstStyle/>
                    <a:p>
                      <a:pPr marL="0" marR="0" algn="r">
                        <a:spcBef>
                          <a:spcPts val="0"/>
                        </a:spcBef>
                        <a:spcAft>
                          <a:spcPts val="0"/>
                        </a:spcAft>
                      </a:pPr>
                      <a:r>
                        <a:rPr lang="en-US" sz="1400" dirty="0">
                          <a:effectLst/>
                        </a:rPr>
                        <a:t>30.7</a:t>
                      </a:r>
                      <a:endParaRPr lang="en-US" sz="1400" dirty="0">
                        <a:effectLst/>
                        <a:latin typeface="Times New Roman" panose="02020603050405020304" pitchFamily="18" charset="0"/>
                        <a:ea typeface="SimSun" panose="02010600030101010101" pitchFamily="2" charset="-122"/>
                      </a:endParaRPr>
                    </a:p>
                  </a:txBody>
                  <a:tcPr marL="58515" marR="58515" marT="0" marB="0"/>
                </a:tc>
                <a:tc>
                  <a:txBody>
                    <a:bodyPr/>
                    <a:lstStyle/>
                    <a:p>
                      <a:pPr marL="0" marR="0" algn="r">
                        <a:spcBef>
                          <a:spcPts val="0"/>
                        </a:spcBef>
                        <a:spcAft>
                          <a:spcPts val="0"/>
                        </a:spcAft>
                      </a:pPr>
                      <a:r>
                        <a:rPr lang="en-US" sz="1400" dirty="0">
                          <a:effectLst/>
                        </a:rPr>
                        <a:t>14.8</a:t>
                      </a:r>
                      <a:endParaRPr lang="en-US" sz="1400" dirty="0">
                        <a:effectLst/>
                        <a:latin typeface="Times New Roman" panose="02020603050405020304" pitchFamily="18" charset="0"/>
                        <a:ea typeface="SimSun" panose="02010600030101010101" pitchFamily="2" charset="-122"/>
                      </a:endParaRPr>
                    </a:p>
                  </a:txBody>
                  <a:tcPr marL="58515" marR="58515" marT="0" marB="0" anchor="ctr"/>
                </a:tc>
                <a:extLst>
                  <a:ext uri="{0D108BD9-81ED-4DB2-BD59-A6C34878D82A}">
                    <a16:rowId xmlns:a16="http://schemas.microsoft.com/office/drawing/2014/main" val="3370013260"/>
                  </a:ext>
                </a:extLst>
              </a:tr>
              <a:tr h="239263">
                <a:tc>
                  <a:txBody>
                    <a:bodyPr/>
                    <a:lstStyle/>
                    <a:p>
                      <a:pPr marL="213995" marR="0">
                        <a:spcBef>
                          <a:spcPts val="0"/>
                        </a:spcBef>
                        <a:spcAft>
                          <a:spcPts val="0"/>
                        </a:spcAft>
                      </a:pPr>
                      <a:r>
                        <a:rPr lang="en-US" sz="1400" b="0" dirty="0">
                          <a:effectLst/>
                        </a:rPr>
                        <a:t>Industrial Boilers</a:t>
                      </a:r>
                      <a:endParaRPr lang="en-US" sz="1400" b="0" dirty="0">
                        <a:effectLst/>
                        <a:latin typeface="Times New Roman" panose="02020603050405020304" pitchFamily="18" charset="0"/>
                        <a:ea typeface="SimSun" panose="02010600030101010101" pitchFamily="2" charset="-122"/>
                      </a:endParaRPr>
                    </a:p>
                  </a:txBody>
                  <a:tcPr marL="58515" marR="58515" marT="0" marB="0"/>
                </a:tc>
                <a:tc>
                  <a:txBody>
                    <a:bodyPr/>
                    <a:lstStyle/>
                    <a:p>
                      <a:pPr marL="0" marR="0" algn="r">
                        <a:spcBef>
                          <a:spcPts val="0"/>
                        </a:spcBef>
                        <a:spcAft>
                          <a:spcPts val="0"/>
                        </a:spcAft>
                      </a:pPr>
                      <a:r>
                        <a:rPr lang="en-US" sz="1400" dirty="0">
                          <a:effectLst/>
                        </a:rPr>
                        <a:t>427.3</a:t>
                      </a:r>
                      <a:endParaRPr lang="en-US" sz="1400" dirty="0">
                        <a:effectLst/>
                        <a:latin typeface="Times New Roman" panose="02020603050405020304" pitchFamily="18" charset="0"/>
                        <a:ea typeface="SimSun" panose="02010600030101010101" pitchFamily="2" charset="-122"/>
                      </a:endParaRPr>
                    </a:p>
                  </a:txBody>
                  <a:tcPr marL="58515" marR="58515" marT="0" marB="0"/>
                </a:tc>
                <a:tc>
                  <a:txBody>
                    <a:bodyPr/>
                    <a:lstStyle/>
                    <a:p>
                      <a:pPr marL="0" marR="0" algn="r">
                        <a:spcBef>
                          <a:spcPts val="0"/>
                        </a:spcBef>
                        <a:spcAft>
                          <a:spcPts val="0"/>
                        </a:spcAft>
                      </a:pPr>
                      <a:r>
                        <a:rPr lang="en-US" sz="1400" dirty="0">
                          <a:effectLst/>
                        </a:rPr>
                        <a:t>26.1</a:t>
                      </a:r>
                      <a:endParaRPr lang="en-US" sz="1400" dirty="0">
                        <a:effectLst/>
                        <a:latin typeface="Times New Roman" panose="02020603050405020304" pitchFamily="18" charset="0"/>
                        <a:ea typeface="SimSun" panose="02010600030101010101" pitchFamily="2" charset="-122"/>
                      </a:endParaRPr>
                    </a:p>
                  </a:txBody>
                  <a:tcPr marL="58515" marR="58515" marT="0" marB="0"/>
                </a:tc>
                <a:tc>
                  <a:txBody>
                    <a:bodyPr/>
                    <a:lstStyle/>
                    <a:p>
                      <a:pPr marL="0" marR="0" algn="r">
                        <a:spcBef>
                          <a:spcPts val="0"/>
                        </a:spcBef>
                        <a:spcAft>
                          <a:spcPts val="0"/>
                        </a:spcAft>
                      </a:pPr>
                      <a:r>
                        <a:rPr lang="en-US" sz="1400" dirty="0">
                          <a:effectLst/>
                        </a:rPr>
                        <a:t>12.5</a:t>
                      </a:r>
                      <a:endParaRPr lang="en-US" sz="1400" dirty="0">
                        <a:effectLst/>
                        <a:latin typeface="Times New Roman" panose="02020603050405020304" pitchFamily="18" charset="0"/>
                        <a:ea typeface="SimSun" panose="02010600030101010101" pitchFamily="2" charset="-122"/>
                      </a:endParaRPr>
                    </a:p>
                  </a:txBody>
                  <a:tcPr marL="58515" marR="58515" marT="0" marB="0" anchor="ctr"/>
                </a:tc>
                <a:extLst>
                  <a:ext uri="{0D108BD9-81ED-4DB2-BD59-A6C34878D82A}">
                    <a16:rowId xmlns:a16="http://schemas.microsoft.com/office/drawing/2014/main" val="2571813064"/>
                  </a:ext>
                </a:extLst>
              </a:tr>
              <a:tr h="239263">
                <a:tc>
                  <a:txBody>
                    <a:bodyPr/>
                    <a:lstStyle/>
                    <a:p>
                      <a:pPr marL="0" marR="0">
                        <a:spcBef>
                          <a:spcPts val="0"/>
                        </a:spcBef>
                        <a:spcAft>
                          <a:spcPts val="0"/>
                        </a:spcAft>
                      </a:pPr>
                      <a:r>
                        <a:rPr lang="en-US" sz="1400" dirty="0">
                          <a:effectLst/>
                        </a:rPr>
                        <a:t>Ground Tire Rubber (GTR)</a:t>
                      </a:r>
                      <a:endParaRPr lang="en-US" sz="1400" dirty="0">
                        <a:effectLst/>
                        <a:latin typeface="Times New Roman" panose="02020603050405020304" pitchFamily="18" charset="0"/>
                        <a:ea typeface="SimSun" panose="02010600030101010101" pitchFamily="2" charset="-122"/>
                      </a:endParaRPr>
                    </a:p>
                  </a:txBody>
                  <a:tcPr marL="58515" marR="58515" marT="0" marB="0"/>
                </a:tc>
                <a:tc>
                  <a:txBody>
                    <a:bodyPr/>
                    <a:lstStyle/>
                    <a:p>
                      <a:pPr marL="0" marR="0" algn="r">
                        <a:spcBef>
                          <a:spcPts val="0"/>
                        </a:spcBef>
                        <a:spcAft>
                          <a:spcPts val="0"/>
                        </a:spcAft>
                      </a:pPr>
                      <a:r>
                        <a:rPr lang="en-US" sz="1400" dirty="0">
                          <a:effectLst/>
                        </a:rPr>
                        <a:t>1,013.3</a:t>
                      </a:r>
                      <a:endParaRPr lang="en-US" sz="1400" dirty="0">
                        <a:effectLst/>
                        <a:latin typeface="Times New Roman" panose="02020603050405020304" pitchFamily="18" charset="0"/>
                        <a:ea typeface="SimSun" panose="02010600030101010101" pitchFamily="2" charset="-122"/>
                      </a:endParaRPr>
                    </a:p>
                  </a:txBody>
                  <a:tcPr marL="58515" marR="58515" marT="0" marB="0"/>
                </a:tc>
                <a:tc>
                  <a:txBody>
                    <a:bodyPr/>
                    <a:lstStyle/>
                    <a:p>
                      <a:pPr marL="0" marR="0" algn="r">
                        <a:spcBef>
                          <a:spcPts val="0"/>
                        </a:spcBef>
                        <a:spcAft>
                          <a:spcPts val="0"/>
                        </a:spcAft>
                      </a:pPr>
                      <a:r>
                        <a:rPr lang="en-US" sz="1400" dirty="0">
                          <a:effectLst/>
                        </a:rPr>
                        <a:t>61.8</a:t>
                      </a:r>
                      <a:endParaRPr lang="en-US" sz="1400" dirty="0">
                        <a:effectLst/>
                        <a:latin typeface="Times New Roman" panose="02020603050405020304" pitchFamily="18" charset="0"/>
                        <a:ea typeface="SimSun" panose="02010600030101010101" pitchFamily="2" charset="-122"/>
                      </a:endParaRPr>
                    </a:p>
                  </a:txBody>
                  <a:tcPr marL="58515" marR="58515" marT="0" marB="0"/>
                </a:tc>
                <a:tc>
                  <a:txBody>
                    <a:bodyPr/>
                    <a:lstStyle/>
                    <a:p>
                      <a:pPr marL="0" marR="0" algn="r">
                        <a:spcBef>
                          <a:spcPts val="0"/>
                        </a:spcBef>
                        <a:spcAft>
                          <a:spcPts val="0"/>
                        </a:spcAft>
                      </a:pPr>
                      <a:r>
                        <a:rPr lang="en-US" sz="1400" dirty="0">
                          <a:effectLst/>
                        </a:rPr>
                        <a:t>29.7</a:t>
                      </a:r>
                      <a:endParaRPr lang="en-US" sz="1400" dirty="0">
                        <a:effectLst/>
                        <a:latin typeface="Times New Roman" panose="02020603050405020304" pitchFamily="18" charset="0"/>
                        <a:ea typeface="SimSun" panose="02010600030101010101" pitchFamily="2" charset="-122"/>
                      </a:endParaRPr>
                    </a:p>
                  </a:txBody>
                  <a:tcPr marL="58515" marR="58515" marT="0" marB="0"/>
                </a:tc>
                <a:extLst>
                  <a:ext uri="{0D108BD9-81ED-4DB2-BD59-A6C34878D82A}">
                    <a16:rowId xmlns:a16="http://schemas.microsoft.com/office/drawing/2014/main" val="2913385435"/>
                  </a:ext>
                </a:extLst>
              </a:tr>
              <a:tr h="239263">
                <a:tc>
                  <a:txBody>
                    <a:bodyPr/>
                    <a:lstStyle/>
                    <a:p>
                      <a:pPr marL="0" marR="0">
                        <a:spcBef>
                          <a:spcPts val="0"/>
                        </a:spcBef>
                        <a:spcAft>
                          <a:spcPts val="0"/>
                        </a:spcAft>
                      </a:pPr>
                      <a:r>
                        <a:rPr lang="en-US" sz="1400" dirty="0">
                          <a:effectLst/>
                        </a:rPr>
                        <a:t>Civil Engineering (CE)</a:t>
                      </a:r>
                      <a:endParaRPr lang="en-US" sz="1400" dirty="0">
                        <a:effectLst/>
                        <a:latin typeface="Times New Roman" panose="02020603050405020304" pitchFamily="18" charset="0"/>
                        <a:ea typeface="SimSun" panose="02010600030101010101" pitchFamily="2" charset="-122"/>
                      </a:endParaRPr>
                    </a:p>
                  </a:txBody>
                  <a:tcPr marL="58515" marR="58515" marT="0" marB="0"/>
                </a:tc>
                <a:tc>
                  <a:txBody>
                    <a:bodyPr/>
                    <a:lstStyle/>
                    <a:p>
                      <a:pPr marL="0" marR="0" algn="r">
                        <a:spcBef>
                          <a:spcPts val="0"/>
                        </a:spcBef>
                        <a:spcAft>
                          <a:spcPts val="0"/>
                        </a:spcAft>
                      </a:pPr>
                      <a:r>
                        <a:rPr lang="en-US" sz="1400" dirty="0">
                          <a:effectLst/>
                        </a:rPr>
                        <a:t>316.0</a:t>
                      </a:r>
                      <a:endParaRPr lang="en-US" sz="1400" dirty="0">
                        <a:effectLst/>
                        <a:latin typeface="Times New Roman" panose="02020603050405020304" pitchFamily="18" charset="0"/>
                        <a:ea typeface="SimSun" panose="02010600030101010101" pitchFamily="2" charset="-122"/>
                      </a:endParaRPr>
                    </a:p>
                  </a:txBody>
                  <a:tcPr marL="58515" marR="58515" marT="0" marB="0"/>
                </a:tc>
                <a:tc>
                  <a:txBody>
                    <a:bodyPr/>
                    <a:lstStyle/>
                    <a:p>
                      <a:pPr marL="0" marR="0" algn="r">
                        <a:spcBef>
                          <a:spcPts val="0"/>
                        </a:spcBef>
                        <a:spcAft>
                          <a:spcPts val="0"/>
                        </a:spcAft>
                      </a:pPr>
                      <a:r>
                        <a:rPr lang="en-US" sz="1400" dirty="0">
                          <a:effectLst/>
                        </a:rPr>
                        <a:t>19.3</a:t>
                      </a:r>
                      <a:endParaRPr lang="en-US" sz="1400" dirty="0">
                        <a:effectLst/>
                        <a:latin typeface="Times New Roman" panose="02020603050405020304" pitchFamily="18" charset="0"/>
                        <a:ea typeface="SimSun" panose="02010600030101010101" pitchFamily="2" charset="-122"/>
                      </a:endParaRPr>
                    </a:p>
                  </a:txBody>
                  <a:tcPr marL="58515" marR="58515" marT="0" marB="0"/>
                </a:tc>
                <a:tc>
                  <a:txBody>
                    <a:bodyPr/>
                    <a:lstStyle/>
                    <a:p>
                      <a:pPr marL="0" marR="0" algn="r">
                        <a:spcBef>
                          <a:spcPts val="0"/>
                        </a:spcBef>
                        <a:spcAft>
                          <a:spcPts val="0"/>
                        </a:spcAft>
                      </a:pPr>
                      <a:r>
                        <a:rPr lang="en-US" sz="1400" dirty="0">
                          <a:effectLst/>
                        </a:rPr>
                        <a:t>9.3</a:t>
                      </a:r>
                      <a:endParaRPr lang="en-US" sz="1400" dirty="0">
                        <a:effectLst/>
                        <a:latin typeface="Times New Roman" panose="02020603050405020304" pitchFamily="18" charset="0"/>
                        <a:ea typeface="SimSun" panose="02010600030101010101" pitchFamily="2" charset="-122"/>
                      </a:endParaRPr>
                    </a:p>
                  </a:txBody>
                  <a:tcPr marL="58515" marR="58515" marT="0" marB="0"/>
                </a:tc>
                <a:extLst>
                  <a:ext uri="{0D108BD9-81ED-4DB2-BD59-A6C34878D82A}">
                    <a16:rowId xmlns:a16="http://schemas.microsoft.com/office/drawing/2014/main" val="726572973"/>
                  </a:ext>
                </a:extLst>
              </a:tr>
              <a:tr h="239263">
                <a:tc>
                  <a:txBody>
                    <a:bodyPr/>
                    <a:lstStyle/>
                    <a:p>
                      <a:pPr marL="0" marR="0">
                        <a:spcBef>
                          <a:spcPts val="0"/>
                        </a:spcBef>
                        <a:spcAft>
                          <a:spcPts val="0"/>
                        </a:spcAft>
                      </a:pPr>
                      <a:r>
                        <a:rPr lang="en-US" sz="1400" b="0" dirty="0">
                          <a:effectLst/>
                        </a:rPr>
                        <a:t>Exported</a:t>
                      </a:r>
                      <a:endParaRPr lang="en-US" sz="1400" b="0" dirty="0">
                        <a:effectLst/>
                        <a:latin typeface="Times New Roman" panose="02020603050405020304" pitchFamily="18" charset="0"/>
                        <a:ea typeface="SimSun" panose="02010600030101010101" pitchFamily="2" charset="-122"/>
                      </a:endParaRPr>
                    </a:p>
                  </a:txBody>
                  <a:tcPr marL="58515" marR="58515" marT="0" marB="0"/>
                </a:tc>
                <a:tc>
                  <a:txBody>
                    <a:bodyPr/>
                    <a:lstStyle/>
                    <a:p>
                      <a:pPr marL="0" marR="0" algn="r">
                        <a:spcBef>
                          <a:spcPts val="0"/>
                        </a:spcBef>
                        <a:spcAft>
                          <a:spcPts val="0"/>
                        </a:spcAft>
                      </a:pPr>
                      <a:r>
                        <a:rPr lang="en-US" sz="1400" dirty="0">
                          <a:effectLst/>
                        </a:rPr>
                        <a:t>109.8</a:t>
                      </a:r>
                      <a:endParaRPr lang="en-US" sz="1400" dirty="0">
                        <a:effectLst/>
                        <a:latin typeface="Times New Roman" panose="02020603050405020304" pitchFamily="18" charset="0"/>
                        <a:ea typeface="SimSun" panose="02010600030101010101" pitchFamily="2" charset="-122"/>
                      </a:endParaRPr>
                    </a:p>
                  </a:txBody>
                  <a:tcPr marL="58515" marR="58515" marT="0" marB="0"/>
                </a:tc>
                <a:tc>
                  <a:txBody>
                    <a:bodyPr/>
                    <a:lstStyle/>
                    <a:p>
                      <a:pPr marL="0" marR="0" algn="r">
                        <a:spcBef>
                          <a:spcPts val="0"/>
                        </a:spcBef>
                        <a:spcAft>
                          <a:spcPts val="0"/>
                        </a:spcAft>
                      </a:pPr>
                      <a:r>
                        <a:rPr lang="en-US" sz="1400" dirty="0">
                          <a:effectLst/>
                        </a:rPr>
                        <a:t>6.7</a:t>
                      </a:r>
                      <a:endParaRPr lang="en-US" sz="1400" dirty="0">
                        <a:effectLst/>
                        <a:latin typeface="Times New Roman" panose="02020603050405020304" pitchFamily="18" charset="0"/>
                        <a:ea typeface="SimSun" panose="02010600030101010101" pitchFamily="2" charset="-122"/>
                      </a:endParaRPr>
                    </a:p>
                  </a:txBody>
                  <a:tcPr marL="58515" marR="58515" marT="0" marB="0"/>
                </a:tc>
                <a:tc>
                  <a:txBody>
                    <a:bodyPr/>
                    <a:lstStyle/>
                    <a:p>
                      <a:pPr marL="0" marR="0" algn="r">
                        <a:spcBef>
                          <a:spcPts val="0"/>
                        </a:spcBef>
                        <a:spcAft>
                          <a:spcPts val="0"/>
                        </a:spcAft>
                      </a:pPr>
                      <a:r>
                        <a:rPr lang="en-US" sz="1400" dirty="0">
                          <a:effectLst/>
                        </a:rPr>
                        <a:t>9.3</a:t>
                      </a:r>
                      <a:endParaRPr lang="en-US" sz="1400" dirty="0">
                        <a:effectLst/>
                        <a:latin typeface="Times New Roman" panose="02020603050405020304" pitchFamily="18" charset="0"/>
                        <a:ea typeface="SimSun" panose="02010600030101010101" pitchFamily="2" charset="-122"/>
                      </a:endParaRPr>
                    </a:p>
                  </a:txBody>
                  <a:tcPr marL="58515" marR="58515" marT="0" marB="0" anchor="ctr"/>
                </a:tc>
                <a:extLst>
                  <a:ext uri="{0D108BD9-81ED-4DB2-BD59-A6C34878D82A}">
                    <a16:rowId xmlns:a16="http://schemas.microsoft.com/office/drawing/2014/main" val="998340709"/>
                  </a:ext>
                </a:extLst>
              </a:tr>
              <a:tr h="239263">
                <a:tc>
                  <a:txBody>
                    <a:bodyPr/>
                    <a:lstStyle/>
                    <a:p>
                      <a:pPr marL="0" marR="0">
                        <a:spcBef>
                          <a:spcPts val="0"/>
                        </a:spcBef>
                        <a:spcAft>
                          <a:spcPts val="0"/>
                        </a:spcAft>
                      </a:pPr>
                      <a:r>
                        <a:rPr lang="en-US" sz="1400" b="0" dirty="0">
                          <a:effectLst/>
                        </a:rPr>
                        <a:t>Electric Arc Furnace</a:t>
                      </a:r>
                      <a:endParaRPr lang="en-US" sz="1400" b="0" dirty="0">
                        <a:effectLst/>
                        <a:latin typeface="Times New Roman" panose="02020603050405020304" pitchFamily="18" charset="0"/>
                        <a:ea typeface="SimSun" panose="02010600030101010101" pitchFamily="2" charset="-122"/>
                      </a:endParaRPr>
                    </a:p>
                  </a:txBody>
                  <a:tcPr marL="58515" marR="58515" marT="0" marB="0"/>
                </a:tc>
                <a:tc>
                  <a:txBody>
                    <a:bodyPr/>
                    <a:lstStyle/>
                    <a:p>
                      <a:pPr marL="0" marR="0" algn="r">
                        <a:spcBef>
                          <a:spcPts val="0"/>
                        </a:spcBef>
                        <a:spcAft>
                          <a:spcPts val="0"/>
                        </a:spcAft>
                      </a:pPr>
                      <a:r>
                        <a:rPr lang="en-US" sz="1400" dirty="0">
                          <a:effectLst/>
                        </a:rPr>
                        <a:t>39.2</a:t>
                      </a:r>
                      <a:endParaRPr lang="en-US" sz="1400" dirty="0">
                        <a:effectLst/>
                        <a:latin typeface="Times New Roman" panose="02020603050405020304" pitchFamily="18" charset="0"/>
                        <a:ea typeface="SimSun" panose="02010600030101010101" pitchFamily="2" charset="-122"/>
                      </a:endParaRPr>
                    </a:p>
                  </a:txBody>
                  <a:tcPr marL="58515" marR="58515" marT="0" marB="0"/>
                </a:tc>
                <a:tc>
                  <a:txBody>
                    <a:bodyPr/>
                    <a:lstStyle/>
                    <a:p>
                      <a:pPr marL="0" marR="0" algn="r">
                        <a:spcBef>
                          <a:spcPts val="0"/>
                        </a:spcBef>
                        <a:spcAft>
                          <a:spcPts val="0"/>
                        </a:spcAft>
                      </a:pPr>
                      <a:r>
                        <a:rPr lang="en-US" sz="1400" dirty="0">
                          <a:effectLst/>
                        </a:rPr>
                        <a:t>2.4</a:t>
                      </a:r>
                      <a:endParaRPr lang="en-US" sz="1400" dirty="0">
                        <a:effectLst/>
                        <a:latin typeface="Times New Roman" panose="02020603050405020304" pitchFamily="18" charset="0"/>
                        <a:ea typeface="SimSun" panose="02010600030101010101" pitchFamily="2" charset="-122"/>
                      </a:endParaRPr>
                    </a:p>
                  </a:txBody>
                  <a:tcPr marL="58515" marR="58515" marT="0" marB="0"/>
                </a:tc>
                <a:tc>
                  <a:txBody>
                    <a:bodyPr/>
                    <a:lstStyle/>
                    <a:p>
                      <a:pPr marL="0" marR="0" algn="r">
                        <a:spcBef>
                          <a:spcPts val="0"/>
                        </a:spcBef>
                        <a:spcAft>
                          <a:spcPts val="0"/>
                        </a:spcAft>
                      </a:pPr>
                      <a:r>
                        <a:rPr lang="en-US" sz="1400" dirty="0">
                          <a:effectLst/>
                        </a:rPr>
                        <a:t>3.2</a:t>
                      </a:r>
                      <a:endParaRPr lang="en-US" sz="1400" dirty="0">
                        <a:effectLst/>
                        <a:latin typeface="Times New Roman" panose="02020603050405020304" pitchFamily="18" charset="0"/>
                        <a:ea typeface="SimSun" panose="02010600030101010101" pitchFamily="2" charset="-122"/>
                      </a:endParaRPr>
                    </a:p>
                  </a:txBody>
                  <a:tcPr marL="58515" marR="58515" marT="0" marB="0" anchor="ctr"/>
                </a:tc>
                <a:extLst>
                  <a:ext uri="{0D108BD9-81ED-4DB2-BD59-A6C34878D82A}">
                    <a16:rowId xmlns:a16="http://schemas.microsoft.com/office/drawing/2014/main" val="3330759438"/>
                  </a:ext>
                </a:extLst>
              </a:tr>
              <a:tr h="239263">
                <a:tc>
                  <a:txBody>
                    <a:bodyPr/>
                    <a:lstStyle/>
                    <a:p>
                      <a:pPr marL="0" marR="0">
                        <a:spcBef>
                          <a:spcPts val="0"/>
                        </a:spcBef>
                        <a:spcAft>
                          <a:spcPts val="0"/>
                        </a:spcAft>
                      </a:pPr>
                      <a:r>
                        <a:rPr lang="en-US" sz="1400" b="0" dirty="0">
                          <a:effectLst/>
                        </a:rPr>
                        <a:t>Reclamation Projects</a:t>
                      </a:r>
                      <a:endParaRPr lang="en-US" sz="1400" b="0" dirty="0">
                        <a:effectLst/>
                        <a:latin typeface="Times New Roman" panose="02020603050405020304" pitchFamily="18" charset="0"/>
                        <a:ea typeface="SimSun" panose="02010600030101010101" pitchFamily="2" charset="-122"/>
                      </a:endParaRPr>
                    </a:p>
                  </a:txBody>
                  <a:tcPr marL="58515" marR="58515" marT="0" marB="0"/>
                </a:tc>
                <a:tc>
                  <a:txBody>
                    <a:bodyPr/>
                    <a:lstStyle/>
                    <a:p>
                      <a:pPr marL="0" marR="0" algn="r">
                        <a:spcBef>
                          <a:spcPts val="0"/>
                        </a:spcBef>
                        <a:spcAft>
                          <a:spcPts val="0"/>
                        </a:spcAft>
                      </a:pPr>
                      <a:r>
                        <a:rPr lang="en-US" sz="1400" dirty="0">
                          <a:effectLst/>
                        </a:rPr>
                        <a:t>44.0</a:t>
                      </a:r>
                      <a:endParaRPr lang="en-US" sz="1400" dirty="0">
                        <a:effectLst/>
                        <a:latin typeface="Times New Roman" panose="02020603050405020304" pitchFamily="18" charset="0"/>
                        <a:ea typeface="SimSun" panose="02010600030101010101" pitchFamily="2" charset="-122"/>
                      </a:endParaRPr>
                    </a:p>
                  </a:txBody>
                  <a:tcPr marL="58515" marR="58515" marT="0" marB="0"/>
                </a:tc>
                <a:tc>
                  <a:txBody>
                    <a:bodyPr/>
                    <a:lstStyle/>
                    <a:p>
                      <a:pPr marL="0" marR="0" algn="r">
                        <a:spcBef>
                          <a:spcPts val="0"/>
                        </a:spcBef>
                        <a:spcAft>
                          <a:spcPts val="0"/>
                        </a:spcAft>
                      </a:pPr>
                      <a:r>
                        <a:rPr lang="en-US" sz="1400" dirty="0">
                          <a:effectLst/>
                        </a:rPr>
                        <a:t>2.7</a:t>
                      </a:r>
                      <a:endParaRPr lang="en-US" sz="1400" dirty="0">
                        <a:effectLst/>
                        <a:latin typeface="Times New Roman" panose="02020603050405020304" pitchFamily="18" charset="0"/>
                        <a:ea typeface="SimSun" panose="02010600030101010101" pitchFamily="2" charset="-122"/>
                      </a:endParaRPr>
                    </a:p>
                  </a:txBody>
                  <a:tcPr marL="58515" marR="58515" marT="0" marB="0"/>
                </a:tc>
                <a:tc>
                  <a:txBody>
                    <a:bodyPr/>
                    <a:lstStyle/>
                    <a:p>
                      <a:pPr marL="0" marR="0" algn="r">
                        <a:spcBef>
                          <a:spcPts val="0"/>
                        </a:spcBef>
                        <a:spcAft>
                          <a:spcPts val="0"/>
                        </a:spcAft>
                      </a:pPr>
                      <a:r>
                        <a:rPr lang="en-US" sz="1400" dirty="0">
                          <a:effectLst/>
                        </a:rPr>
                        <a:t>1.2</a:t>
                      </a:r>
                      <a:endParaRPr lang="en-US" sz="1400" dirty="0">
                        <a:effectLst/>
                        <a:latin typeface="Times New Roman" panose="02020603050405020304" pitchFamily="18" charset="0"/>
                        <a:ea typeface="SimSun" panose="02010600030101010101" pitchFamily="2" charset="-122"/>
                      </a:endParaRPr>
                    </a:p>
                  </a:txBody>
                  <a:tcPr marL="58515" marR="58515" marT="0" marB="0" anchor="ctr"/>
                </a:tc>
                <a:extLst>
                  <a:ext uri="{0D108BD9-81ED-4DB2-BD59-A6C34878D82A}">
                    <a16:rowId xmlns:a16="http://schemas.microsoft.com/office/drawing/2014/main" val="1800469930"/>
                  </a:ext>
                </a:extLst>
              </a:tr>
              <a:tr h="239263">
                <a:tc>
                  <a:txBody>
                    <a:bodyPr/>
                    <a:lstStyle/>
                    <a:p>
                      <a:pPr marL="0" marR="0">
                        <a:spcBef>
                          <a:spcPts val="0"/>
                        </a:spcBef>
                        <a:spcAft>
                          <a:spcPts val="0"/>
                        </a:spcAft>
                      </a:pPr>
                      <a:r>
                        <a:rPr lang="en-US" sz="1400" b="0" dirty="0">
                          <a:effectLst/>
                        </a:rPr>
                        <a:t>Agricultural</a:t>
                      </a:r>
                      <a:endParaRPr lang="en-US" sz="1400" b="0" dirty="0">
                        <a:effectLst/>
                        <a:latin typeface="Times New Roman" panose="02020603050405020304" pitchFamily="18" charset="0"/>
                        <a:ea typeface="SimSun" panose="02010600030101010101" pitchFamily="2" charset="-122"/>
                      </a:endParaRPr>
                    </a:p>
                  </a:txBody>
                  <a:tcPr marL="58515" marR="58515" marT="0" marB="0"/>
                </a:tc>
                <a:tc>
                  <a:txBody>
                    <a:bodyPr/>
                    <a:lstStyle/>
                    <a:p>
                      <a:pPr marL="0" marR="0" algn="r">
                        <a:spcBef>
                          <a:spcPts val="0"/>
                        </a:spcBef>
                        <a:spcAft>
                          <a:spcPts val="0"/>
                        </a:spcAft>
                      </a:pPr>
                      <a:r>
                        <a:rPr lang="en-US" sz="1400" dirty="0">
                          <a:effectLst/>
                        </a:rPr>
                        <a:t>7.1</a:t>
                      </a:r>
                      <a:endParaRPr lang="en-US" sz="1400" dirty="0">
                        <a:effectLst/>
                        <a:latin typeface="Times New Roman" panose="02020603050405020304" pitchFamily="18" charset="0"/>
                        <a:ea typeface="SimSun" panose="02010600030101010101" pitchFamily="2" charset="-122"/>
                      </a:endParaRPr>
                    </a:p>
                  </a:txBody>
                  <a:tcPr marL="58515" marR="58515" marT="0" marB="0"/>
                </a:tc>
                <a:tc>
                  <a:txBody>
                    <a:bodyPr/>
                    <a:lstStyle/>
                    <a:p>
                      <a:pPr marL="0" marR="0" algn="r">
                        <a:spcBef>
                          <a:spcPts val="0"/>
                        </a:spcBef>
                        <a:spcAft>
                          <a:spcPts val="0"/>
                        </a:spcAft>
                      </a:pPr>
                      <a:r>
                        <a:rPr lang="en-US" sz="1400" dirty="0">
                          <a:effectLst/>
                        </a:rPr>
                        <a:t>0.4</a:t>
                      </a:r>
                      <a:endParaRPr lang="en-US" sz="1400" dirty="0">
                        <a:effectLst/>
                        <a:latin typeface="Times New Roman" panose="02020603050405020304" pitchFamily="18" charset="0"/>
                        <a:ea typeface="SimSun" panose="02010600030101010101" pitchFamily="2" charset="-122"/>
                      </a:endParaRPr>
                    </a:p>
                  </a:txBody>
                  <a:tcPr marL="58515" marR="58515" marT="0" marB="0"/>
                </a:tc>
                <a:tc>
                  <a:txBody>
                    <a:bodyPr/>
                    <a:lstStyle/>
                    <a:p>
                      <a:pPr marL="0" marR="0" algn="r">
                        <a:spcBef>
                          <a:spcPts val="0"/>
                        </a:spcBef>
                        <a:spcAft>
                          <a:spcPts val="0"/>
                        </a:spcAft>
                      </a:pPr>
                      <a:r>
                        <a:rPr lang="en-US" sz="1400" dirty="0">
                          <a:effectLst/>
                        </a:rPr>
                        <a:t>1.3</a:t>
                      </a:r>
                      <a:endParaRPr lang="en-US" sz="1400" dirty="0">
                        <a:effectLst/>
                        <a:latin typeface="Times New Roman" panose="02020603050405020304" pitchFamily="18" charset="0"/>
                        <a:ea typeface="SimSun" panose="02010600030101010101" pitchFamily="2" charset="-122"/>
                      </a:endParaRPr>
                    </a:p>
                  </a:txBody>
                  <a:tcPr marL="58515" marR="58515" marT="0" marB="0" anchor="ctr"/>
                </a:tc>
                <a:extLst>
                  <a:ext uri="{0D108BD9-81ED-4DB2-BD59-A6C34878D82A}">
                    <a16:rowId xmlns:a16="http://schemas.microsoft.com/office/drawing/2014/main" val="2834640205"/>
                  </a:ext>
                </a:extLst>
              </a:tr>
              <a:tr h="239263">
                <a:tc>
                  <a:txBody>
                    <a:bodyPr/>
                    <a:lstStyle/>
                    <a:p>
                      <a:pPr marL="0" marR="0">
                        <a:spcBef>
                          <a:spcPts val="0"/>
                        </a:spcBef>
                        <a:spcAft>
                          <a:spcPts val="0"/>
                        </a:spcAft>
                      </a:pPr>
                      <a:r>
                        <a:rPr lang="en-US" sz="1400" b="0" dirty="0">
                          <a:effectLst/>
                        </a:rPr>
                        <a:t>Baled Tires/market</a:t>
                      </a:r>
                      <a:endParaRPr lang="en-US" sz="1400" b="0" dirty="0">
                        <a:effectLst/>
                        <a:latin typeface="Times New Roman" panose="02020603050405020304" pitchFamily="18" charset="0"/>
                        <a:ea typeface="SimSun" panose="02010600030101010101" pitchFamily="2" charset="-122"/>
                      </a:endParaRPr>
                    </a:p>
                  </a:txBody>
                  <a:tcPr marL="58515" marR="58515" marT="0" marB="0"/>
                </a:tc>
                <a:tc>
                  <a:txBody>
                    <a:bodyPr/>
                    <a:lstStyle/>
                    <a:p>
                      <a:pPr marL="0" marR="0" algn="r">
                        <a:spcBef>
                          <a:spcPts val="0"/>
                        </a:spcBef>
                        <a:spcAft>
                          <a:spcPts val="0"/>
                        </a:spcAft>
                      </a:pPr>
                      <a:r>
                        <a:rPr lang="en-US" sz="1400" dirty="0">
                          <a:effectLst/>
                        </a:rPr>
                        <a:t>14.6</a:t>
                      </a:r>
                      <a:endParaRPr lang="en-US" sz="1400" dirty="0">
                        <a:effectLst/>
                        <a:latin typeface="Times New Roman" panose="02020603050405020304" pitchFamily="18" charset="0"/>
                        <a:ea typeface="SimSun" panose="02010600030101010101" pitchFamily="2" charset="-122"/>
                      </a:endParaRPr>
                    </a:p>
                  </a:txBody>
                  <a:tcPr marL="58515" marR="58515" marT="0" marB="0"/>
                </a:tc>
                <a:tc>
                  <a:txBody>
                    <a:bodyPr/>
                    <a:lstStyle/>
                    <a:p>
                      <a:pPr marL="0" marR="0" algn="r">
                        <a:spcBef>
                          <a:spcPts val="0"/>
                        </a:spcBef>
                        <a:spcAft>
                          <a:spcPts val="0"/>
                        </a:spcAft>
                      </a:pPr>
                      <a:r>
                        <a:rPr lang="en-US" sz="1400" dirty="0">
                          <a:effectLst/>
                        </a:rPr>
                        <a:t>0.9</a:t>
                      </a:r>
                      <a:endParaRPr lang="en-US" sz="1400" dirty="0">
                        <a:effectLst/>
                        <a:latin typeface="Times New Roman" panose="02020603050405020304" pitchFamily="18" charset="0"/>
                        <a:ea typeface="SimSun" panose="02010600030101010101" pitchFamily="2" charset="-122"/>
                      </a:endParaRPr>
                    </a:p>
                  </a:txBody>
                  <a:tcPr marL="58515" marR="58515" marT="0" marB="0"/>
                </a:tc>
                <a:tc>
                  <a:txBody>
                    <a:bodyPr/>
                    <a:lstStyle/>
                    <a:p>
                      <a:pPr marL="0" marR="0" algn="r">
                        <a:spcBef>
                          <a:spcPts val="0"/>
                        </a:spcBef>
                        <a:spcAft>
                          <a:spcPts val="0"/>
                        </a:spcAft>
                      </a:pPr>
                      <a:r>
                        <a:rPr lang="en-US" sz="1400" dirty="0">
                          <a:effectLst/>
                        </a:rPr>
                        <a:t>0.2</a:t>
                      </a:r>
                      <a:endParaRPr lang="en-US" sz="1400" dirty="0">
                        <a:effectLst/>
                        <a:latin typeface="Times New Roman" panose="02020603050405020304" pitchFamily="18" charset="0"/>
                        <a:ea typeface="SimSun" panose="02010600030101010101" pitchFamily="2" charset="-122"/>
                      </a:endParaRPr>
                    </a:p>
                  </a:txBody>
                  <a:tcPr marL="58515" marR="58515" marT="0" marB="0" anchor="ctr"/>
                </a:tc>
                <a:extLst>
                  <a:ext uri="{0D108BD9-81ED-4DB2-BD59-A6C34878D82A}">
                    <a16:rowId xmlns:a16="http://schemas.microsoft.com/office/drawing/2014/main" val="3015828796"/>
                  </a:ext>
                </a:extLst>
              </a:tr>
              <a:tr h="239263">
                <a:tc>
                  <a:txBody>
                    <a:bodyPr/>
                    <a:lstStyle/>
                    <a:p>
                      <a:pPr marL="0" marR="0">
                        <a:spcBef>
                          <a:spcPts val="0"/>
                        </a:spcBef>
                        <a:spcAft>
                          <a:spcPts val="0"/>
                        </a:spcAft>
                      </a:pPr>
                      <a:r>
                        <a:rPr lang="en-US" sz="1400" b="0" dirty="0">
                          <a:effectLst/>
                        </a:rPr>
                        <a:t>Punched/ Stamped</a:t>
                      </a:r>
                      <a:endParaRPr lang="en-US" sz="1400" b="0" dirty="0">
                        <a:effectLst/>
                        <a:latin typeface="Times New Roman" panose="02020603050405020304" pitchFamily="18" charset="0"/>
                        <a:ea typeface="SimSun" panose="02010600030101010101" pitchFamily="2" charset="-122"/>
                      </a:endParaRPr>
                    </a:p>
                  </a:txBody>
                  <a:tcPr marL="58515" marR="58515" marT="0" marB="0"/>
                </a:tc>
                <a:tc>
                  <a:txBody>
                    <a:bodyPr/>
                    <a:lstStyle/>
                    <a:p>
                      <a:pPr marL="0" marR="0" algn="r">
                        <a:spcBef>
                          <a:spcPts val="0"/>
                        </a:spcBef>
                        <a:spcAft>
                          <a:spcPts val="0"/>
                        </a:spcAft>
                      </a:pPr>
                      <a:r>
                        <a:rPr lang="en-US" sz="1400" dirty="0">
                          <a:effectLst/>
                        </a:rPr>
                        <a:t>22.5</a:t>
                      </a:r>
                      <a:endParaRPr lang="en-US" sz="1400" dirty="0">
                        <a:effectLst/>
                        <a:latin typeface="Times New Roman" panose="02020603050405020304" pitchFamily="18" charset="0"/>
                        <a:ea typeface="SimSun" panose="02010600030101010101" pitchFamily="2" charset="-122"/>
                      </a:endParaRPr>
                    </a:p>
                  </a:txBody>
                  <a:tcPr marL="58515" marR="58515" marT="0" marB="0"/>
                </a:tc>
                <a:tc>
                  <a:txBody>
                    <a:bodyPr/>
                    <a:lstStyle/>
                    <a:p>
                      <a:pPr marL="0" marR="0" algn="r">
                        <a:spcBef>
                          <a:spcPts val="0"/>
                        </a:spcBef>
                        <a:spcAft>
                          <a:spcPts val="0"/>
                        </a:spcAft>
                      </a:pPr>
                      <a:r>
                        <a:rPr lang="en-US" sz="1400" dirty="0">
                          <a:effectLst/>
                        </a:rPr>
                        <a:t>1.4</a:t>
                      </a:r>
                      <a:endParaRPr lang="en-US" sz="1400" dirty="0">
                        <a:effectLst/>
                        <a:latin typeface="Times New Roman" panose="02020603050405020304" pitchFamily="18" charset="0"/>
                        <a:ea typeface="SimSun" panose="02010600030101010101" pitchFamily="2" charset="-122"/>
                      </a:endParaRPr>
                    </a:p>
                  </a:txBody>
                  <a:tcPr marL="58515" marR="58515" marT="0" marB="0"/>
                </a:tc>
                <a:tc>
                  <a:txBody>
                    <a:bodyPr/>
                    <a:lstStyle/>
                    <a:p>
                      <a:pPr marL="0" marR="0" algn="r">
                        <a:spcBef>
                          <a:spcPts val="0"/>
                        </a:spcBef>
                        <a:spcAft>
                          <a:spcPts val="0"/>
                        </a:spcAft>
                      </a:pPr>
                      <a:r>
                        <a:rPr lang="en-US" sz="1400" dirty="0">
                          <a:effectLst/>
                        </a:rPr>
                        <a:t>0.4</a:t>
                      </a:r>
                      <a:endParaRPr lang="en-US" sz="1400" dirty="0">
                        <a:effectLst/>
                        <a:latin typeface="Times New Roman" panose="02020603050405020304" pitchFamily="18" charset="0"/>
                        <a:ea typeface="SimSun" panose="02010600030101010101" pitchFamily="2" charset="-122"/>
                      </a:endParaRPr>
                    </a:p>
                  </a:txBody>
                  <a:tcPr marL="58515" marR="58515" marT="0" marB="0" anchor="ctr"/>
                </a:tc>
                <a:extLst>
                  <a:ext uri="{0D108BD9-81ED-4DB2-BD59-A6C34878D82A}">
                    <a16:rowId xmlns:a16="http://schemas.microsoft.com/office/drawing/2014/main" val="1368683114"/>
                  </a:ext>
                </a:extLst>
              </a:tr>
              <a:tr h="239263">
                <a:tc>
                  <a:txBody>
                    <a:bodyPr/>
                    <a:lstStyle/>
                    <a:p>
                      <a:pPr marL="0" marR="0">
                        <a:spcBef>
                          <a:spcPts val="0"/>
                        </a:spcBef>
                        <a:spcAft>
                          <a:spcPts val="0"/>
                        </a:spcAft>
                      </a:pPr>
                      <a:r>
                        <a:rPr lang="en-US" sz="1400" b="0" dirty="0">
                          <a:effectLst/>
                        </a:rPr>
                        <a:t>Other</a:t>
                      </a:r>
                      <a:endParaRPr lang="en-US" sz="1400" b="0" dirty="0">
                        <a:effectLst/>
                        <a:latin typeface="Times New Roman" panose="02020603050405020304" pitchFamily="18" charset="0"/>
                        <a:ea typeface="SimSun" panose="02010600030101010101" pitchFamily="2" charset="-122"/>
                      </a:endParaRPr>
                    </a:p>
                  </a:txBody>
                  <a:tcPr marL="58515" marR="58515" marT="0" marB="0"/>
                </a:tc>
                <a:tc>
                  <a:txBody>
                    <a:bodyPr/>
                    <a:lstStyle/>
                    <a:p>
                      <a:pPr marL="0" marR="0" algn="r">
                        <a:spcBef>
                          <a:spcPts val="0"/>
                        </a:spcBef>
                        <a:spcAft>
                          <a:spcPts val="0"/>
                        </a:spcAft>
                      </a:pPr>
                      <a:r>
                        <a:rPr lang="en-US" sz="1400" dirty="0">
                          <a:effectLst/>
                        </a:rPr>
                        <a:t>108.5</a:t>
                      </a:r>
                      <a:endParaRPr lang="en-US" sz="1400" dirty="0">
                        <a:effectLst/>
                        <a:latin typeface="Times New Roman" panose="02020603050405020304" pitchFamily="18" charset="0"/>
                        <a:ea typeface="SimSun" panose="02010600030101010101" pitchFamily="2" charset="-122"/>
                      </a:endParaRPr>
                    </a:p>
                  </a:txBody>
                  <a:tcPr marL="58515" marR="58515" marT="0" marB="0"/>
                </a:tc>
                <a:tc>
                  <a:txBody>
                    <a:bodyPr/>
                    <a:lstStyle/>
                    <a:p>
                      <a:pPr marL="0" marR="0" algn="r">
                        <a:spcBef>
                          <a:spcPts val="0"/>
                        </a:spcBef>
                        <a:spcAft>
                          <a:spcPts val="0"/>
                        </a:spcAft>
                      </a:pPr>
                      <a:r>
                        <a:rPr lang="en-US" sz="1400" dirty="0">
                          <a:effectLst/>
                        </a:rPr>
                        <a:t>6.6</a:t>
                      </a:r>
                      <a:endParaRPr lang="en-US" sz="1400" dirty="0">
                        <a:effectLst/>
                        <a:latin typeface="Times New Roman" panose="02020603050405020304" pitchFamily="18" charset="0"/>
                        <a:ea typeface="SimSun" panose="02010600030101010101" pitchFamily="2" charset="-122"/>
                      </a:endParaRPr>
                    </a:p>
                  </a:txBody>
                  <a:tcPr marL="58515" marR="58515" marT="0" marB="0"/>
                </a:tc>
                <a:tc>
                  <a:txBody>
                    <a:bodyPr/>
                    <a:lstStyle/>
                    <a:p>
                      <a:pPr marL="0" marR="0" algn="r">
                        <a:spcBef>
                          <a:spcPts val="0"/>
                        </a:spcBef>
                        <a:spcAft>
                          <a:spcPts val="0"/>
                        </a:spcAft>
                      </a:pPr>
                      <a:r>
                        <a:rPr lang="en-US" sz="1400" dirty="0">
                          <a:effectLst/>
                        </a:rPr>
                        <a:t>0.7</a:t>
                      </a:r>
                      <a:endParaRPr lang="en-US" sz="1400" dirty="0">
                        <a:effectLst/>
                        <a:latin typeface="Times New Roman" panose="02020603050405020304" pitchFamily="18" charset="0"/>
                        <a:ea typeface="SimSun" panose="02010600030101010101" pitchFamily="2" charset="-122"/>
                      </a:endParaRPr>
                    </a:p>
                  </a:txBody>
                  <a:tcPr marL="58515" marR="58515" marT="0" marB="0" anchor="ctr"/>
                </a:tc>
                <a:extLst>
                  <a:ext uri="{0D108BD9-81ED-4DB2-BD59-A6C34878D82A}">
                    <a16:rowId xmlns:a16="http://schemas.microsoft.com/office/drawing/2014/main" val="1865158307"/>
                  </a:ext>
                </a:extLst>
              </a:tr>
              <a:tr h="239263">
                <a:tc>
                  <a:txBody>
                    <a:bodyPr/>
                    <a:lstStyle/>
                    <a:p>
                      <a:pPr marL="0" marR="0">
                        <a:spcBef>
                          <a:spcPts val="0"/>
                        </a:spcBef>
                        <a:spcAft>
                          <a:spcPts val="0"/>
                        </a:spcAft>
                      </a:pPr>
                      <a:r>
                        <a:rPr lang="en-US" sz="1400" dirty="0">
                          <a:effectLst/>
                        </a:rPr>
                        <a:t>Total to Market</a:t>
                      </a:r>
                      <a:endParaRPr lang="en-US" sz="1400" dirty="0">
                        <a:effectLst/>
                        <a:latin typeface="Times New Roman" panose="02020603050405020304" pitchFamily="18" charset="0"/>
                        <a:ea typeface="SimSun" panose="02010600030101010101" pitchFamily="2" charset="-122"/>
                      </a:endParaRPr>
                    </a:p>
                  </a:txBody>
                  <a:tcPr marL="58515" marR="58515" marT="0" marB="0"/>
                </a:tc>
                <a:tc>
                  <a:txBody>
                    <a:bodyPr/>
                    <a:lstStyle/>
                    <a:p>
                      <a:pPr marL="0" marR="0" algn="r">
                        <a:spcBef>
                          <a:spcPts val="0"/>
                        </a:spcBef>
                        <a:spcAft>
                          <a:spcPts val="0"/>
                        </a:spcAft>
                      </a:pPr>
                      <a:r>
                        <a:rPr lang="en-US" sz="1400" b="1" dirty="0">
                          <a:effectLst/>
                        </a:rPr>
                        <a:t>3,411.3</a:t>
                      </a:r>
                      <a:endParaRPr lang="en-US" sz="1400" b="1" dirty="0">
                        <a:effectLst/>
                        <a:latin typeface="Times New Roman" panose="02020603050405020304" pitchFamily="18" charset="0"/>
                        <a:ea typeface="SimSun" panose="02010600030101010101" pitchFamily="2" charset="-122"/>
                      </a:endParaRPr>
                    </a:p>
                  </a:txBody>
                  <a:tcPr marL="58515" marR="58515" marT="0" marB="0"/>
                </a:tc>
                <a:tc>
                  <a:txBody>
                    <a:bodyPr/>
                    <a:lstStyle/>
                    <a:p>
                      <a:pPr marL="0" marR="0" algn="r">
                        <a:spcBef>
                          <a:spcPts val="0"/>
                        </a:spcBef>
                        <a:spcAft>
                          <a:spcPts val="0"/>
                        </a:spcAft>
                      </a:pPr>
                      <a:r>
                        <a:rPr lang="en-US" sz="1400" dirty="0">
                          <a:effectLst/>
                        </a:rPr>
                        <a:t>208.1</a:t>
                      </a:r>
                      <a:endParaRPr lang="en-US" sz="1400" dirty="0">
                        <a:effectLst/>
                        <a:latin typeface="Times New Roman" panose="02020603050405020304" pitchFamily="18" charset="0"/>
                        <a:ea typeface="SimSun" panose="02010600030101010101" pitchFamily="2" charset="-122"/>
                      </a:endParaRPr>
                    </a:p>
                  </a:txBody>
                  <a:tcPr marL="58515" marR="58515" marT="0" marB="0"/>
                </a:tc>
                <a:tc>
                  <a:txBody>
                    <a:bodyPr/>
                    <a:lstStyle/>
                    <a:p>
                      <a:pPr marL="0" marR="0" algn="r">
                        <a:spcBef>
                          <a:spcPts val="0"/>
                        </a:spcBef>
                        <a:spcAft>
                          <a:spcPts val="0"/>
                        </a:spcAft>
                      </a:pPr>
                      <a:r>
                        <a:rPr lang="en-US" sz="1400" dirty="0">
                          <a:effectLst/>
                        </a:rPr>
                        <a:t>100.0</a:t>
                      </a:r>
                      <a:endParaRPr lang="en-US" sz="1400" dirty="0">
                        <a:effectLst/>
                        <a:latin typeface="Times New Roman" panose="02020603050405020304" pitchFamily="18" charset="0"/>
                        <a:ea typeface="SimSun" panose="02010600030101010101" pitchFamily="2" charset="-122"/>
                      </a:endParaRPr>
                    </a:p>
                  </a:txBody>
                  <a:tcPr marL="58515" marR="58515" marT="0" marB="0"/>
                </a:tc>
                <a:extLst>
                  <a:ext uri="{0D108BD9-81ED-4DB2-BD59-A6C34878D82A}">
                    <a16:rowId xmlns:a16="http://schemas.microsoft.com/office/drawing/2014/main" val="1886364299"/>
                  </a:ext>
                </a:extLst>
              </a:tr>
              <a:tr h="239263">
                <a:tc>
                  <a:txBody>
                    <a:bodyPr/>
                    <a:lstStyle/>
                    <a:p>
                      <a:pPr marL="0" marR="0">
                        <a:spcBef>
                          <a:spcPts val="0"/>
                        </a:spcBef>
                        <a:spcAft>
                          <a:spcPts val="0"/>
                        </a:spcAft>
                      </a:pPr>
                      <a:r>
                        <a:rPr lang="en-US" sz="1400" dirty="0">
                          <a:effectLst/>
                        </a:rPr>
                        <a:t>Generated</a:t>
                      </a:r>
                      <a:endParaRPr lang="en-US" sz="1400" dirty="0">
                        <a:effectLst/>
                        <a:latin typeface="Times New Roman" panose="02020603050405020304" pitchFamily="18" charset="0"/>
                        <a:ea typeface="SimSun" panose="02010600030101010101" pitchFamily="2" charset="-122"/>
                      </a:endParaRPr>
                    </a:p>
                  </a:txBody>
                  <a:tcPr marL="58515" marR="58515" marT="0" marB="0"/>
                </a:tc>
                <a:tc>
                  <a:txBody>
                    <a:bodyPr/>
                    <a:lstStyle/>
                    <a:p>
                      <a:pPr marL="0" marR="0" algn="r">
                        <a:spcBef>
                          <a:spcPts val="0"/>
                        </a:spcBef>
                        <a:spcAft>
                          <a:spcPts val="0"/>
                        </a:spcAft>
                      </a:pPr>
                      <a:r>
                        <a:rPr lang="en-US" sz="1400" dirty="0">
                          <a:effectLst/>
                        </a:rPr>
                        <a:t>4,189.2</a:t>
                      </a:r>
                      <a:endParaRPr lang="en-US" sz="1400" dirty="0">
                        <a:effectLst/>
                        <a:latin typeface="Times New Roman" panose="02020603050405020304" pitchFamily="18" charset="0"/>
                        <a:ea typeface="SimSun" panose="02010600030101010101" pitchFamily="2" charset="-122"/>
                      </a:endParaRPr>
                    </a:p>
                  </a:txBody>
                  <a:tcPr marL="58515" marR="58515" marT="0" marB="0"/>
                </a:tc>
                <a:tc>
                  <a:txBody>
                    <a:bodyPr/>
                    <a:lstStyle/>
                    <a:p>
                      <a:pPr marL="0" marR="0" algn="r">
                        <a:spcBef>
                          <a:spcPts val="0"/>
                        </a:spcBef>
                        <a:spcAft>
                          <a:spcPts val="0"/>
                        </a:spcAft>
                      </a:pPr>
                      <a:r>
                        <a:rPr lang="en-US" sz="1400" dirty="0">
                          <a:effectLst/>
                        </a:rPr>
                        <a:t>255.6</a:t>
                      </a:r>
                      <a:endParaRPr lang="en-US" sz="1400" dirty="0">
                        <a:effectLst/>
                        <a:latin typeface="Times New Roman" panose="02020603050405020304" pitchFamily="18" charset="0"/>
                        <a:ea typeface="SimSun" panose="02010600030101010101" pitchFamily="2" charset="-122"/>
                      </a:endParaRPr>
                    </a:p>
                  </a:txBody>
                  <a:tcPr marL="58515" marR="58515" marT="0" marB="0"/>
                </a:tc>
                <a:tc>
                  <a:txBody>
                    <a:bodyPr/>
                    <a:lstStyle/>
                    <a:p>
                      <a:pPr marL="0" marR="0" algn="r">
                        <a:spcBef>
                          <a:spcPts val="0"/>
                        </a:spcBef>
                        <a:spcAft>
                          <a:spcPts val="0"/>
                        </a:spcAft>
                      </a:pPr>
                      <a:r>
                        <a:rPr lang="en-US" sz="1400" dirty="0">
                          <a:effectLst/>
                        </a:rPr>
                        <a:t>–</a:t>
                      </a:r>
                      <a:endParaRPr lang="en-US" sz="1400" dirty="0">
                        <a:effectLst/>
                        <a:latin typeface="Times New Roman" panose="02020603050405020304" pitchFamily="18" charset="0"/>
                        <a:ea typeface="SimSun" panose="02010600030101010101" pitchFamily="2" charset="-122"/>
                      </a:endParaRPr>
                    </a:p>
                  </a:txBody>
                  <a:tcPr marL="58515" marR="58515" marT="0" marB="0"/>
                </a:tc>
                <a:extLst>
                  <a:ext uri="{0D108BD9-81ED-4DB2-BD59-A6C34878D82A}">
                    <a16:rowId xmlns:a16="http://schemas.microsoft.com/office/drawing/2014/main" val="2210419634"/>
                  </a:ext>
                </a:extLst>
              </a:tr>
              <a:tr h="239263">
                <a:tc>
                  <a:txBody>
                    <a:bodyPr/>
                    <a:lstStyle/>
                    <a:p>
                      <a:pPr marL="0" marR="0">
                        <a:spcBef>
                          <a:spcPts val="0"/>
                        </a:spcBef>
                        <a:spcAft>
                          <a:spcPts val="0"/>
                        </a:spcAft>
                      </a:pPr>
                      <a:r>
                        <a:rPr lang="en-US" sz="1400" dirty="0">
                          <a:effectLst/>
                        </a:rPr>
                        <a:t>% to Market/Utilized</a:t>
                      </a:r>
                      <a:endParaRPr lang="en-US" sz="1400" dirty="0">
                        <a:effectLst/>
                        <a:latin typeface="Times New Roman" panose="02020603050405020304" pitchFamily="18" charset="0"/>
                        <a:ea typeface="SimSun" panose="02010600030101010101" pitchFamily="2" charset="-122"/>
                      </a:endParaRPr>
                    </a:p>
                  </a:txBody>
                  <a:tcPr marL="58515" marR="58515" marT="0" marB="0"/>
                </a:tc>
                <a:tc>
                  <a:txBody>
                    <a:bodyPr/>
                    <a:lstStyle/>
                    <a:p>
                      <a:pPr marL="0" marR="0" algn="r">
                        <a:spcBef>
                          <a:spcPts val="0"/>
                        </a:spcBef>
                        <a:spcAft>
                          <a:spcPts val="0"/>
                        </a:spcAft>
                      </a:pPr>
                      <a:r>
                        <a:rPr lang="en-US" sz="1400" dirty="0">
                          <a:effectLst/>
                        </a:rPr>
                        <a:t>81.4%</a:t>
                      </a:r>
                      <a:endParaRPr lang="en-US" sz="1400" dirty="0">
                        <a:effectLst/>
                        <a:latin typeface="Times New Roman" panose="02020603050405020304" pitchFamily="18" charset="0"/>
                        <a:ea typeface="SimSun" panose="02010600030101010101" pitchFamily="2" charset="-122"/>
                      </a:endParaRPr>
                    </a:p>
                  </a:txBody>
                  <a:tcPr marL="58515" marR="58515" marT="0" marB="0"/>
                </a:tc>
                <a:tc>
                  <a:txBody>
                    <a:bodyPr/>
                    <a:lstStyle/>
                    <a:p>
                      <a:pPr marL="0" marR="0" algn="r">
                        <a:spcBef>
                          <a:spcPts val="0"/>
                        </a:spcBef>
                        <a:spcAft>
                          <a:spcPts val="0"/>
                        </a:spcAft>
                      </a:pPr>
                      <a:r>
                        <a:rPr lang="en-US" sz="1400" dirty="0">
                          <a:effectLst/>
                        </a:rPr>
                        <a:t>81.4%</a:t>
                      </a:r>
                      <a:endParaRPr lang="en-US" sz="1400" dirty="0">
                        <a:effectLst/>
                        <a:latin typeface="Times New Roman" panose="02020603050405020304" pitchFamily="18" charset="0"/>
                        <a:ea typeface="SimSun" panose="02010600030101010101" pitchFamily="2" charset="-122"/>
                      </a:endParaRPr>
                    </a:p>
                  </a:txBody>
                  <a:tcPr marL="58515" marR="58515" marT="0" marB="0"/>
                </a:tc>
                <a:tc>
                  <a:txBody>
                    <a:bodyPr/>
                    <a:lstStyle/>
                    <a:p>
                      <a:pPr marL="0" marR="0" algn="r">
                        <a:spcBef>
                          <a:spcPts val="0"/>
                        </a:spcBef>
                        <a:spcAft>
                          <a:spcPts val="0"/>
                        </a:spcAft>
                      </a:pPr>
                      <a:r>
                        <a:rPr lang="en-US" sz="1400" dirty="0">
                          <a:effectLst/>
                        </a:rPr>
                        <a:t>–</a:t>
                      </a:r>
                      <a:endParaRPr lang="en-US" sz="1400" dirty="0">
                        <a:effectLst/>
                        <a:latin typeface="Times New Roman" panose="02020603050405020304" pitchFamily="18" charset="0"/>
                        <a:ea typeface="SimSun" panose="02010600030101010101" pitchFamily="2" charset="-122"/>
                      </a:endParaRPr>
                    </a:p>
                  </a:txBody>
                  <a:tcPr marL="58515" marR="58515" marT="0" marB="0"/>
                </a:tc>
                <a:extLst>
                  <a:ext uri="{0D108BD9-81ED-4DB2-BD59-A6C34878D82A}">
                    <a16:rowId xmlns:a16="http://schemas.microsoft.com/office/drawing/2014/main" val="2918463087"/>
                  </a:ext>
                </a:extLst>
              </a:tr>
              <a:tr h="239263">
                <a:tc>
                  <a:txBody>
                    <a:bodyPr/>
                    <a:lstStyle/>
                    <a:p>
                      <a:pPr marL="0" marR="0">
                        <a:spcBef>
                          <a:spcPts val="0"/>
                        </a:spcBef>
                        <a:spcAft>
                          <a:spcPts val="0"/>
                        </a:spcAft>
                      </a:pPr>
                      <a:r>
                        <a:rPr lang="en-US" sz="1400" dirty="0">
                          <a:effectLst/>
                        </a:rPr>
                        <a:t>Landfill Disposal</a:t>
                      </a:r>
                      <a:endParaRPr lang="en-US" sz="1400" dirty="0">
                        <a:effectLst/>
                        <a:latin typeface="Times New Roman" panose="02020603050405020304" pitchFamily="18" charset="0"/>
                        <a:ea typeface="SimSun" panose="02010600030101010101" pitchFamily="2" charset="-122"/>
                      </a:endParaRPr>
                    </a:p>
                  </a:txBody>
                  <a:tcPr marL="58515" marR="58515" marT="0" marB="0"/>
                </a:tc>
                <a:tc>
                  <a:txBody>
                    <a:bodyPr/>
                    <a:lstStyle/>
                    <a:p>
                      <a:pPr marL="0" marR="0" algn="r">
                        <a:spcBef>
                          <a:spcPts val="0"/>
                        </a:spcBef>
                        <a:spcAft>
                          <a:spcPts val="0"/>
                        </a:spcAft>
                      </a:pPr>
                      <a:r>
                        <a:rPr lang="en-US" sz="1400" dirty="0">
                          <a:effectLst/>
                        </a:rPr>
                        <a:t>646.8</a:t>
                      </a:r>
                      <a:endParaRPr lang="en-US" sz="1400" dirty="0">
                        <a:effectLst/>
                        <a:latin typeface="Times New Roman" panose="02020603050405020304" pitchFamily="18" charset="0"/>
                        <a:ea typeface="SimSun" panose="02010600030101010101" pitchFamily="2" charset="-122"/>
                      </a:endParaRPr>
                    </a:p>
                  </a:txBody>
                  <a:tcPr marL="58515" marR="58515" marT="0" marB="0"/>
                </a:tc>
                <a:tc>
                  <a:txBody>
                    <a:bodyPr/>
                    <a:lstStyle/>
                    <a:p>
                      <a:pPr marL="0" marR="0" algn="r">
                        <a:spcBef>
                          <a:spcPts val="0"/>
                        </a:spcBef>
                        <a:spcAft>
                          <a:spcPts val="0"/>
                        </a:spcAft>
                      </a:pPr>
                      <a:r>
                        <a:rPr lang="en-US" sz="1400" dirty="0">
                          <a:effectLst/>
                        </a:rPr>
                        <a:t>39.5</a:t>
                      </a:r>
                      <a:endParaRPr lang="en-US" sz="1400" dirty="0">
                        <a:effectLst/>
                        <a:latin typeface="Times New Roman" panose="02020603050405020304" pitchFamily="18" charset="0"/>
                        <a:ea typeface="SimSun" panose="02010600030101010101" pitchFamily="2" charset="-122"/>
                      </a:endParaRPr>
                    </a:p>
                  </a:txBody>
                  <a:tcPr marL="58515" marR="58515" marT="0" marB="0"/>
                </a:tc>
                <a:tc>
                  <a:txBody>
                    <a:bodyPr/>
                    <a:lstStyle/>
                    <a:p>
                      <a:pPr marL="0" marR="0" algn="r">
                        <a:spcBef>
                          <a:spcPts val="0"/>
                        </a:spcBef>
                        <a:spcAft>
                          <a:spcPts val="0"/>
                        </a:spcAft>
                      </a:pPr>
                      <a:r>
                        <a:rPr lang="en-US" sz="1400" dirty="0">
                          <a:effectLst/>
                        </a:rPr>
                        <a:t>–</a:t>
                      </a:r>
                      <a:endParaRPr lang="en-US" sz="1400" dirty="0">
                        <a:effectLst/>
                        <a:latin typeface="Times New Roman" panose="02020603050405020304" pitchFamily="18" charset="0"/>
                        <a:ea typeface="SimSun" panose="02010600030101010101" pitchFamily="2" charset="-122"/>
                      </a:endParaRPr>
                    </a:p>
                  </a:txBody>
                  <a:tcPr marL="58515" marR="58515" marT="0" marB="0"/>
                </a:tc>
                <a:extLst>
                  <a:ext uri="{0D108BD9-81ED-4DB2-BD59-A6C34878D82A}">
                    <a16:rowId xmlns:a16="http://schemas.microsoft.com/office/drawing/2014/main" val="2929524299"/>
                  </a:ext>
                </a:extLst>
              </a:tr>
              <a:tr h="265270">
                <a:tc>
                  <a:txBody>
                    <a:bodyPr/>
                    <a:lstStyle/>
                    <a:p>
                      <a:pPr marL="0" marR="0">
                        <a:spcBef>
                          <a:spcPts val="0"/>
                        </a:spcBef>
                        <a:spcAft>
                          <a:spcPts val="0"/>
                        </a:spcAft>
                      </a:pPr>
                      <a:r>
                        <a:rPr lang="en-US" sz="1500" dirty="0">
                          <a:effectLst/>
                        </a:rPr>
                        <a:t>% Managed (Includes Markets, Baled, and Landfill)</a:t>
                      </a:r>
                      <a:endParaRPr lang="en-US" sz="1500" dirty="0">
                        <a:effectLst/>
                        <a:latin typeface="Times New Roman" panose="02020603050405020304" pitchFamily="18" charset="0"/>
                        <a:ea typeface="SimSun" panose="02010600030101010101" pitchFamily="2" charset="-122"/>
                      </a:endParaRPr>
                    </a:p>
                  </a:txBody>
                  <a:tcPr marL="58515" marR="58515" marT="0" marB="0"/>
                </a:tc>
                <a:tc>
                  <a:txBody>
                    <a:bodyPr/>
                    <a:lstStyle/>
                    <a:p>
                      <a:pPr marL="0" marR="0" algn="r">
                        <a:spcBef>
                          <a:spcPts val="0"/>
                        </a:spcBef>
                        <a:spcAft>
                          <a:spcPts val="0"/>
                        </a:spcAft>
                      </a:pPr>
                      <a:r>
                        <a:rPr lang="en-US" sz="1500" dirty="0">
                          <a:effectLst/>
                        </a:rPr>
                        <a:t>96.9%</a:t>
                      </a:r>
                      <a:endParaRPr lang="en-US" sz="1500" dirty="0">
                        <a:effectLst/>
                        <a:latin typeface="Times New Roman" panose="02020603050405020304" pitchFamily="18" charset="0"/>
                        <a:ea typeface="SimSun" panose="02010600030101010101" pitchFamily="2" charset="-122"/>
                      </a:endParaRPr>
                    </a:p>
                  </a:txBody>
                  <a:tcPr marL="58515" marR="58515" marT="0" marB="0"/>
                </a:tc>
                <a:tc>
                  <a:txBody>
                    <a:bodyPr/>
                    <a:lstStyle/>
                    <a:p>
                      <a:pPr marL="0" marR="0" algn="r">
                        <a:spcBef>
                          <a:spcPts val="0"/>
                        </a:spcBef>
                        <a:spcAft>
                          <a:spcPts val="0"/>
                        </a:spcAft>
                      </a:pPr>
                      <a:r>
                        <a:rPr lang="en-US" sz="1500" dirty="0">
                          <a:effectLst/>
                        </a:rPr>
                        <a:t>96.9%</a:t>
                      </a:r>
                      <a:endParaRPr lang="en-US" sz="1500" dirty="0">
                        <a:effectLst/>
                        <a:latin typeface="Times New Roman" panose="02020603050405020304" pitchFamily="18" charset="0"/>
                        <a:ea typeface="SimSun" panose="02010600030101010101" pitchFamily="2" charset="-122"/>
                      </a:endParaRPr>
                    </a:p>
                  </a:txBody>
                  <a:tcPr marL="58515" marR="58515" marT="0" marB="0"/>
                </a:tc>
                <a:tc>
                  <a:txBody>
                    <a:bodyPr/>
                    <a:lstStyle/>
                    <a:p>
                      <a:pPr marL="0" marR="0" algn="r">
                        <a:spcBef>
                          <a:spcPts val="0"/>
                        </a:spcBef>
                        <a:spcAft>
                          <a:spcPts val="0"/>
                        </a:spcAft>
                      </a:pPr>
                      <a:r>
                        <a:rPr lang="en-US" sz="1500" dirty="0">
                          <a:effectLst/>
                        </a:rPr>
                        <a:t>–</a:t>
                      </a:r>
                      <a:endParaRPr lang="en-US" sz="1500" dirty="0">
                        <a:effectLst/>
                        <a:latin typeface="Times New Roman" panose="02020603050405020304" pitchFamily="18" charset="0"/>
                        <a:ea typeface="SimSun" panose="02010600030101010101" pitchFamily="2" charset="-122"/>
                      </a:endParaRPr>
                    </a:p>
                  </a:txBody>
                  <a:tcPr marL="58515" marR="58515" marT="0" marB="0"/>
                </a:tc>
                <a:extLst>
                  <a:ext uri="{0D108BD9-81ED-4DB2-BD59-A6C34878D82A}">
                    <a16:rowId xmlns:a16="http://schemas.microsoft.com/office/drawing/2014/main" val="2859604675"/>
                  </a:ext>
                </a:extLst>
              </a:tr>
            </a:tbl>
          </a:graphicData>
        </a:graphic>
      </p:graphicFrame>
      <p:sp>
        <p:nvSpPr>
          <p:cNvPr id="8" name="TextBox 6">
            <a:extLst>
              <a:ext uri="{FF2B5EF4-FFF2-40B4-BE49-F238E27FC236}">
                <a16:creationId xmlns:a16="http://schemas.microsoft.com/office/drawing/2014/main" id="{AD7796A9-4E07-48F2-97AB-C85CD06E9753}"/>
              </a:ext>
            </a:extLst>
          </p:cNvPr>
          <p:cNvSpPr txBox="1"/>
          <p:nvPr/>
        </p:nvSpPr>
        <p:spPr>
          <a:xfrm>
            <a:off x="9530887" y="5981000"/>
            <a:ext cx="1748790" cy="369332"/>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800" dirty="0"/>
              <a:t>Source</a:t>
            </a:r>
            <a:r>
              <a:rPr lang="en-US" dirty="0"/>
              <a:t> </a:t>
            </a:r>
            <a:r>
              <a:rPr lang="en-US" sz="1800" dirty="0"/>
              <a:t>USTMA</a:t>
            </a:r>
          </a:p>
        </p:txBody>
      </p:sp>
    </p:spTree>
    <p:extLst>
      <p:ext uri="{BB962C8B-B14F-4D97-AF65-F5344CB8AC3E}">
        <p14:creationId xmlns:p14="http://schemas.microsoft.com/office/powerpoint/2010/main" val="547892940"/>
      </p:ext>
    </p:extLst>
  </p:cSld>
  <p:clrMapOvr>
    <a:masterClrMapping/>
  </p:clrMapOvr>
</p:sld>
</file>

<file path=ppt/theme/theme1.xml><?xml version="1.0" encoding="utf-8"?>
<a:theme xmlns:a="http://schemas.openxmlformats.org/drawingml/2006/main" name="Retrospect">
  <a:themeElements>
    <a:clrScheme name="Retrospect">
      <a:dk1>
        <a:srgbClr val="000000"/>
      </a:dk1>
      <a:lt1>
        <a:srgbClr val="FFFFFF"/>
      </a:lt1>
      <a:dk2>
        <a:srgbClr val="46464A"/>
      </a:dk2>
      <a:lt2>
        <a:srgbClr val="D1D9E1"/>
      </a:lt2>
      <a:accent1>
        <a:srgbClr val="6F6F74"/>
      </a:accent1>
      <a:accent2>
        <a:srgbClr val="A7B789"/>
      </a:accent2>
      <a:accent3>
        <a:srgbClr val="BEAE98"/>
      </a:accent3>
      <a:accent4>
        <a:srgbClr val="92A9B9"/>
      </a:accent4>
      <a:accent5>
        <a:srgbClr val="9C8265"/>
      </a:accent5>
      <a:accent6>
        <a:srgbClr val="8D6974"/>
      </a:accent6>
      <a:hlink>
        <a:srgbClr val="67AABF"/>
      </a:hlink>
      <a:folHlink>
        <a:srgbClr val="B1B5AB"/>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BAB94BD4-5D6D-4148-AB57-A4CCF1FD4E0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Retrospect</Template>
  <TotalTime>330</TotalTime>
  <Words>4033</Words>
  <Application>Microsoft Office PowerPoint</Application>
  <PresentationFormat>Widescreen</PresentationFormat>
  <Paragraphs>469</Paragraphs>
  <Slides>31</Slides>
  <Notes>18</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31</vt:i4>
      </vt:variant>
    </vt:vector>
  </HeadingPairs>
  <TitlesOfParts>
    <vt:vector size="38" baseType="lpstr">
      <vt:lpstr>Aptos</vt:lpstr>
      <vt:lpstr>Aptos (Body)</vt:lpstr>
      <vt:lpstr>Arial</vt:lpstr>
      <vt:lpstr>Calibri</vt:lpstr>
      <vt:lpstr>Calibri Light</vt:lpstr>
      <vt:lpstr>Times New Roman</vt:lpstr>
      <vt:lpstr>Retrospect</vt:lpstr>
      <vt:lpstr>Ground Tire Rubber (GTR) in Asphalt Pavements:  pros &amp; cons, past, present, and a glimpse into the future</vt:lpstr>
      <vt:lpstr>Presentation Overview</vt:lpstr>
      <vt:lpstr>Presentation Overview</vt:lpstr>
      <vt:lpstr>Introduction</vt:lpstr>
      <vt:lpstr>Introduction</vt:lpstr>
      <vt:lpstr>Presentation Overview</vt:lpstr>
      <vt:lpstr>Typical Tire Components</vt:lpstr>
      <vt:lpstr>Waste Tire Issue</vt:lpstr>
      <vt:lpstr>Waste Tire Issue</vt:lpstr>
      <vt:lpstr>Waste Tire Issue</vt:lpstr>
      <vt:lpstr>Waste Tire Issue</vt:lpstr>
      <vt:lpstr>Presentation Overview</vt:lpstr>
      <vt:lpstr>Historical Perspective</vt:lpstr>
      <vt:lpstr>Historical Perspective</vt:lpstr>
      <vt:lpstr>Presentation Overview</vt:lpstr>
      <vt:lpstr>Current Usage</vt:lpstr>
      <vt:lpstr>Current Usage</vt:lpstr>
      <vt:lpstr>Processes and Technologies</vt:lpstr>
      <vt:lpstr>Asphalt Rubber (AR)</vt:lpstr>
      <vt:lpstr>Rubber Modified Binder (RMB)</vt:lpstr>
      <vt:lpstr>Dry Process Rubber</vt:lpstr>
      <vt:lpstr>Presentation Overview</vt:lpstr>
      <vt:lpstr>Future: What does it look like?</vt:lpstr>
      <vt:lpstr>Presentation Overview</vt:lpstr>
      <vt:lpstr>Specifications and Testing of GTR-Modified Asphalt Binders – Wet Process</vt:lpstr>
      <vt:lpstr>Specifications and Testing of GTR-Modified Asphalt Mixtures – Dry Process</vt:lpstr>
      <vt:lpstr>Specifications and Testing of GTR-Modified Asphalt Mixtures – Dry Process</vt:lpstr>
      <vt:lpstr>Practical considerations</vt:lpstr>
      <vt:lpstr>Presentation Overview</vt:lpstr>
      <vt:lpstr>Summary</vt:lpstr>
      <vt:lpstr>Summary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Ground Tire Rubber (GTR) in Asphalt Pavements:  pros &amp; cons, past, present, and a glimpse into the future</dc:title>
  <dc:creator>Codrin Daranga</dc:creator>
  <cp:lastModifiedBy>Codrin Daranga</cp:lastModifiedBy>
  <cp:revision>1</cp:revision>
  <dcterms:created xsi:type="dcterms:W3CDTF">2024-04-22T13:04:25Z</dcterms:created>
  <dcterms:modified xsi:type="dcterms:W3CDTF">2024-04-22T18:35:18Z</dcterms:modified>
</cp:coreProperties>
</file>